
<file path=[Content_Types].xml><?xml version="1.0" encoding="utf-8"?>
<Types xmlns="http://schemas.openxmlformats.org/package/2006/content-types">
  <Default Extension="avi" ContentType="video/x-msvideo"/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>
  <p:sldMasterIdLst>
    <p:sldMasterId id="2147483648" r:id="rId1"/>
  </p:sldMasterIdLst>
  <p:notesMasterIdLst>
    <p:notesMasterId r:id="rId42"/>
  </p:notesMasterIdLst>
  <p:sldIdLst>
    <p:sldId id="259" r:id="rId2"/>
    <p:sldId id="308" r:id="rId3"/>
    <p:sldId id="332" r:id="rId4"/>
    <p:sldId id="265" r:id="rId5"/>
    <p:sldId id="320" r:id="rId6"/>
    <p:sldId id="323" r:id="rId7"/>
    <p:sldId id="321" r:id="rId8"/>
    <p:sldId id="325" r:id="rId9"/>
    <p:sldId id="267" r:id="rId10"/>
    <p:sldId id="266" r:id="rId11"/>
    <p:sldId id="269" r:id="rId12"/>
    <p:sldId id="326" r:id="rId13"/>
    <p:sldId id="334" r:id="rId14"/>
    <p:sldId id="335" r:id="rId15"/>
    <p:sldId id="272" r:id="rId16"/>
    <p:sldId id="324" r:id="rId17"/>
    <p:sldId id="309" r:id="rId18"/>
    <p:sldId id="273" r:id="rId19"/>
    <p:sldId id="310" r:id="rId20"/>
    <p:sldId id="328" r:id="rId21"/>
    <p:sldId id="371" r:id="rId22"/>
    <p:sldId id="279" r:id="rId23"/>
    <p:sldId id="311" r:id="rId24"/>
    <p:sldId id="280" r:id="rId25"/>
    <p:sldId id="312" r:id="rId26"/>
    <p:sldId id="281" r:id="rId27"/>
    <p:sldId id="333" r:id="rId28"/>
    <p:sldId id="313" r:id="rId29"/>
    <p:sldId id="315" r:id="rId30"/>
    <p:sldId id="317" r:id="rId31"/>
    <p:sldId id="283" r:id="rId32"/>
    <p:sldId id="284" r:id="rId33"/>
    <p:sldId id="285" r:id="rId34"/>
    <p:sldId id="286" r:id="rId35"/>
    <p:sldId id="337" r:id="rId36"/>
    <p:sldId id="295" r:id="rId37"/>
    <p:sldId id="257" r:id="rId38"/>
    <p:sldId id="374" r:id="rId39"/>
    <p:sldId id="370" r:id="rId40"/>
    <p:sldId id="331" r:id="rId41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B3A"/>
    <a:srgbClr val="003300"/>
    <a:srgbClr val="66B134"/>
    <a:srgbClr val="55B4C4"/>
    <a:srgbClr val="72BDCC"/>
    <a:srgbClr val="FFFFFF"/>
    <a:srgbClr val="35261F"/>
    <a:srgbClr val="2FB0D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8482" autoAdjust="0"/>
    <p:restoredTop sz="90929"/>
  </p:normalViewPr>
  <p:slideViewPr>
    <p:cSldViewPr>
      <p:cViewPr varScale="1">
        <p:scale>
          <a:sx n="61" d="100"/>
          <a:sy n="61" d="100"/>
        </p:scale>
        <p:origin x="948" y="4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498" name="Rectangle 2">
            <a:extLst>
              <a:ext uri="{FF2B5EF4-FFF2-40B4-BE49-F238E27FC236}">
                <a16:creationId xmlns:a16="http://schemas.microsoft.com/office/drawing/2014/main" id="{2FAA296F-2A00-3AF8-5DB5-362D90DF194F}"/>
              </a:ext>
            </a:extLst>
          </p:cNvPr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6499" name="Rectangle 3">
            <a:extLst>
              <a:ext uri="{FF2B5EF4-FFF2-40B4-BE49-F238E27FC236}">
                <a16:creationId xmlns:a16="http://schemas.microsoft.com/office/drawing/2014/main" id="{EBED1819-2CF1-1CB2-E3FE-6F707B243EA6}"/>
              </a:ext>
            </a:extLst>
          </p:cNvPr>
          <p:cNvSpPr>
            <a:spLocks noGrp="1" noChangeArrowheads="1"/>
          </p:cNvSpPr>
          <p:nvPr>
            <p:ph type="dt" idx="1"/>
          </p:nvPr>
        </p:nvSpPr>
        <p:spPr bwMode="auto">
          <a:xfrm>
            <a:off x="3886200" y="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2052" name="Rectangle 4">
            <a:extLst>
              <a:ext uri="{FF2B5EF4-FFF2-40B4-BE49-F238E27FC236}">
                <a16:creationId xmlns:a16="http://schemas.microsoft.com/office/drawing/2014/main" id="{83BAF865-180C-E16B-2088-C4794310E717}"/>
              </a:ext>
            </a:extLst>
          </p:cNvPr>
          <p:cNvSpPr>
            <a:spLocks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106501" name="Rectangle 5">
            <a:extLst>
              <a:ext uri="{FF2B5EF4-FFF2-40B4-BE49-F238E27FC236}">
                <a16:creationId xmlns:a16="http://schemas.microsoft.com/office/drawing/2014/main" id="{6108DB78-1185-1F1C-2572-40470BE4AC98}"/>
              </a:ext>
            </a:extLst>
          </p:cNvPr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noProof="0"/>
              <a:t>Click to edit Master text styles</a:t>
            </a:r>
          </a:p>
          <a:p>
            <a:pPr lvl="1"/>
            <a:r>
              <a:rPr lang="en-US" altLang="en-US" noProof="0"/>
              <a:t>Second level</a:t>
            </a:r>
          </a:p>
          <a:p>
            <a:pPr lvl="2"/>
            <a:r>
              <a:rPr lang="en-US" altLang="en-US" noProof="0"/>
              <a:t>Third level</a:t>
            </a:r>
          </a:p>
          <a:p>
            <a:pPr lvl="3"/>
            <a:r>
              <a:rPr lang="en-US" altLang="en-US" noProof="0"/>
              <a:t>Fourth level</a:t>
            </a:r>
          </a:p>
          <a:p>
            <a:pPr lvl="4"/>
            <a:r>
              <a:rPr lang="en-US" altLang="en-US" noProof="0"/>
              <a:t>Fifth level</a:t>
            </a:r>
          </a:p>
        </p:txBody>
      </p:sp>
      <p:sp>
        <p:nvSpPr>
          <p:cNvPr id="106502" name="Rectangle 6">
            <a:extLst>
              <a:ext uri="{FF2B5EF4-FFF2-40B4-BE49-F238E27FC236}">
                <a16:creationId xmlns:a16="http://schemas.microsoft.com/office/drawing/2014/main" id="{57099CBA-8D80-2C33-B3E9-960A61D3020E}"/>
              </a:ext>
            </a:extLst>
          </p:cNvPr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6503" name="Rectangle 7">
            <a:extLst>
              <a:ext uri="{FF2B5EF4-FFF2-40B4-BE49-F238E27FC236}">
                <a16:creationId xmlns:a16="http://schemas.microsoft.com/office/drawing/2014/main" id="{B8B794E3-6A3A-61AE-F18D-2C5C2ABA494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6200" y="8686800"/>
            <a:ext cx="29718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smtClean="0"/>
            </a:lvl1pPr>
          </a:lstStyle>
          <a:p>
            <a:pPr>
              <a:defRPr/>
            </a:pPr>
            <a:fld id="{F310F4F8-2B24-4469-AE53-6DDDFDDD383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Times" panose="02020603050405020304" pitchFamily="18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>
            <a:extLst>
              <a:ext uri="{FF2B5EF4-FFF2-40B4-BE49-F238E27FC236}">
                <a16:creationId xmlns:a16="http://schemas.microsoft.com/office/drawing/2014/main" id="{3540CDBD-AB0D-5325-07D3-E4D91F0A07DA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B9E4DE8-DCF2-419F-8335-9058CD63F22A}" type="slidenum">
              <a:rPr lang="en-US" altLang="en-US" sz="1200"/>
              <a:pPr/>
              <a:t>1</a:t>
            </a:fld>
            <a:endParaRPr lang="en-US" altLang="en-US" sz="1200"/>
          </a:p>
        </p:txBody>
      </p:sp>
      <p:sp>
        <p:nvSpPr>
          <p:cNvPr id="4099" name="Rectangle 2">
            <a:extLst>
              <a:ext uri="{FF2B5EF4-FFF2-40B4-BE49-F238E27FC236}">
                <a16:creationId xmlns:a16="http://schemas.microsoft.com/office/drawing/2014/main" id="{3FEA5376-EE9B-D136-304C-EF9DE563104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>
            <a:extLst>
              <a:ext uri="{FF2B5EF4-FFF2-40B4-BE49-F238E27FC236}">
                <a16:creationId xmlns:a16="http://schemas.microsoft.com/office/drawing/2014/main" id="{014D91DA-0A0A-2082-0E50-2FA0DBDE0B4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7">
            <a:extLst>
              <a:ext uri="{FF2B5EF4-FFF2-40B4-BE49-F238E27FC236}">
                <a16:creationId xmlns:a16="http://schemas.microsoft.com/office/drawing/2014/main" id="{65B83962-6E5E-E40D-6424-751316A5121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8F72D79-9EEF-456F-90C7-103456F20003}" type="slidenum">
              <a:rPr lang="en-US" altLang="en-US" sz="1200"/>
              <a:pPr/>
              <a:t>15</a:t>
            </a:fld>
            <a:endParaRPr lang="en-US" altLang="en-US" sz="1200"/>
          </a:p>
        </p:txBody>
      </p:sp>
      <p:sp>
        <p:nvSpPr>
          <p:cNvPr id="27651" name="Rectangle 2">
            <a:extLst>
              <a:ext uri="{FF2B5EF4-FFF2-40B4-BE49-F238E27FC236}">
                <a16:creationId xmlns:a16="http://schemas.microsoft.com/office/drawing/2014/main" id="{6A3643F6-F596-7A9B-1908-5105997ABF9A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7652" name="Rectangle 3">
            <a:extLst>
              <a:ext uri="{FF2B5EF4-FFF2-40B4-BE49-F238E27FC236}">
                <a16:creationId xmlns:a16="http://schemas.microsoft.com/office/drawing/2014/main" id="{BE18EB90-D154-41A3-7103-42CEC0C28A9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7">
            <a:extLst>
              <a:ext uri="{FF2B5EF4-FFF2-40B4-BE49-F238E27FC236}">
                <a16:creationId xmlns:a16="http://schemas.microsoft.com/office/drawing/2014/main" id="{D4A85B85-1A5B-A6EC-A55F-8C6B3A59EDF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3C279F5-A9BD-40B8-8D8F-E41FBE40CAA3}" type="slidenum">
              <a:rPr lang="en-US" altLang="en-US" sz="1200"/>
              <a:pPr/>
              <a:t>17</a:t>
            </a:fld>
            <a:endParaRPr lang="en-US" altLang="en-US" sz="1200"/>
          </a:p>
        </p:txBody>
      </p:sp>
      <p:sp>
        <p:nvSpPr>
          <p:cNvPr id="30723" name="Rectangle 2">
            <a:extLst>
              <a:ext uri="{FF2B5EF4-FFF2-40B4-BE49-F238E27FC236}">
                <a16:creationId xmlns:a16="http://schemas.microsoft.com/office/drawing/2014/main" id="{12FF1875-C857-5785-ED68-503ED11BE10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0724" name="Rectangle 3">
            <a:extLst>
              <a:ext uri="{FF2B5EF4-FFF2-40B4-BE49-F238E27FC236}">
                <a16:creationId xmlns:a16="http://schemas.microsoft.com/office/drawing/2014/main" id="{6862D9E5-1670-9BCA-05F7-000A5739D1D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7">
            <a:extLst>
              <a:ext uri="{FF2B5EF4-FFF2-40B4-BE49-F238E27FC236}">
                <a16:creationId xmlns:a16="http://schemas.microsoft.com/office/drawing/2014/main" id="{5FEFC764-3640-5161-04C3-E1FAFFBF7C1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66CA7C33-4D3C-4B95-80D8-EF2851C7BDFA}" type="slidenum">
              <a:rPr lang="en-US" altLang="en-US" sz="1200"/>
              <a:pPr/>
              <a:t>18</a:t>
            </a:fld>
            <a:endParaRPr lang="en-US" altLang="en-US" sz="1200"/>
          </a:p>
        </p:txBody>
      </p:sp>
      <p:sp>
        <p:nvSpPr>
          <p:cNvPr id="32771" name="Rectangle 2">
            <a:extLst>
              <a:ext uri="{FF2B5EF4-FFF2-40B4-BE49-F238E27FC236}">
                <a16:creationId xmlns:a16="http://schemas.microsoft.com/office/drawing/2014/main" id="{FB78A613-07B5-6FC3-98D5-936DCCF9F6A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2772" name="Rectangle 3">
            <a:extLst>
              <a:ext uri="{FF2B5EF4-FFF2-40B4-BE49-F238E27FC236}">
                <a16:creationId xmlns:a16="http://schemas.microsoft.com/office/drawing/2014/main" id="{049F9324-86E1-B561-60C4-B6134B44F91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7">
            <a:extLst>
              <a:ext uri="{FF2B5EF4-FFF2-40B4-BE49-F238E27FC236}">
                <a16:creationId xmlns:a16="http://schemas.microsoft.com/office/drawing/2014/main" id="{81CE613F-D765-1644-3EC9-D2D2AD183665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8394D2C-4F89-4D6D-933E-9EC01DA7677D}" type="slidenum">
              <a:rPr lang="en-US" altLang="en-US" sz="1200"/>
              <a:pPr/>
              <a:t>19</a:t>
            </a:fld>
            <a:endParaRPr lang="en-US" altLang="en-US" sz="1200"/>
          </a:p>
        </p:txBody>
      </p:sp>
      <p:sp>
        <p:nvSpPr>
          <p:cNvPr id="34819" name="Rectangle 2">
            <a:extLst>
              <a:ext uri="{FF2B5EF4-FFF2-40B4-BE49-F238E27FC236}">
                <a16:creationId xmlns:a16="http://schemas.microsoft.com/office/drawing/2014/main" id="{2D4F33F3-E669-FA6B-E9EB-5E3DBFD5A2B4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4820" name="Rectangle 3">
            <a:extLst>
              <a:ext uri="{FF2B5EF4-FFF2-40B4-BE49-F238E27FC236}">
                <a16:creationId xmlns:a16="http://schemas.microsoft.com/office/drawing/2014/main" id="{9949599B-CB9B-E1BE-FEE1-4EA75DDA0EC4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7">
            <a:extLst>
              <a:ext uri="{FF2B5EF4-FFF2-40B4-BE49-F238E27FC236}">
                <a16:creationId xmlns:a16="http://schemas.microsoft.com/office/drawing/2014/main" id="{ACDCE7FA-D5B2-75F2-9CD0-DDCF51A34A5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89A0CA0-3CCA-489A-B63C-AC7BF243555D}" type="slidenum">
              <a:rPr lang="en-US" altLang="en-US" sz="1200"/>
              <a:pPr/>
              <a:t>22</a:t>
            </a:fld>
            <a:endParaRPr lang="en-US" altLang="en-US" sz="1200"/>
          </a:p>
        </p:txBody>
      </p:sp>
      <p:sp>
        <p:nvSpPr>
          <p:cNvPr id="38915" name="Rectangle 2">
            <a:extLst>
              <a:ext uri="{FF2B5EF4-FFF2-40B4-BE49-F238E27FC236}">
                <a16:creationId xmlns:a16="http://schemas.microsoft.com/office/drawing/2014/main" id="{B005A9EB-D40C-A249-4B14-1AA15A9C0BD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56F088DC-FA05-E635-A5D3-DB0475034635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62" name="Rectangle 7">
            <a:extLst>
              <a:ext uri="{FF2B5EF4-FFF2-40B4-BE49-F238E27FC236}">
                <a16:creationId xmlns:a16="http://schemas.microsoft.com/office/drawing/2014/main" id="{8A5613A0-3DB8-2CA4-0867-674EAF98B5D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DBFB219-8E2C-414F-A592-9759E193965B}" type="slidenum">
              <a:rPr lang="en-US" altLang="en-US" sz="1200"/>
              <a:pPr/>
              <a:t>23</a:t>
            </a:fld>
            <a:endParaRPr lang="en-US" altLang="en-US" sz="1200"/>
          </a:p>
        </p:txBody>
      </p:sp>
      <p:sp>
        <p:nvSpPr>
          <p:cNvPr id="40963" name="Rectangle 2">
            <a:extLst>
              <a:ext uri="{FF2B5EF4-FFF2-40B4-BE49-F238E27FC236}">
                <a16:creationId xmlns:a16="http://schemas.microsoft.com/office/drawing/2014/main" id="{D424AD13-AC6B-263F-880B-5422786B2183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0964" name="Rectangle 3">
            <a:extLst>
              <a:ext uri="{FF2B5EF4-FFF2-40B4-BE49-F238E27FC236}">
                <a16:creationId xmlns:a16="http://schemas.microsoft.com/office/drawing/2014/main" id="{C5D1C10A-DC45-1F40-AC04-0184FD73172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Rectangle 7">
            <a:extLst>
              <a:ext uri="{FF2B5EF4-FFF2-40B4-BE49-F238E27FC236}">
                <a16:creationId xmlns:a16="http://schemas.microsoft.com/office/drawing/2014/main" id="{C0F0E084-4EF8-1405-07F5-773D3434E47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006C51F-8317-4622-A33A-7E57A281A1C1}" type="slidenum">
              <a:rPr lang="en-US" altLang="en-US" sz="1200"/>
              <a:pPr/>
              <a:t>24</a:t>
            </a:fld>
            <a:endParaRPr lang="en-US" altLang="en-US" sz="1200"/>
          </a:p>
        </p:txBody>
      </p:sp>
      <p:sp>
        <p:nvSpPr>
          <p:cNvPr id="43011" name="Rectangle 2">
            <a:extLst>
              <a:ext uri="{FF2B5EF4-FFF2-40B4-BE49-F238E27FC236}">
                <a16:creationId xmlns:a16="http://schemas.microsoft.com/office/drawing/2014/main" id="{BEF07218-94E4-CAF3-0A6C-C1CB4ECA9E7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3012" name="Rectangle 3">
            <a:extLst>
              <a:ext uri="{FF2B5EF4-FFF2-40B4-BE49-F238E27FC236}">
                <a16:creationId xmlns:a16="http://schemas.microsoft.com/office/drawing/2014/main" id="{823D7999-963C-4DD9-6A5E-46F7BF648D3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7">
            <a:extLst>
              <a:ext uri="{FF2B5EF4-FFF2-40B4-BE49-F238E27FC236}">
                <a16:creationId xmlns:a16="http://schemas.microsoft.com/office/drawing/2014/main" id="{398FFA2F-211E-EFB1-4CE6-093D19071BEE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D845060-79BD-48AB-9665-AC313CE0A0C3}" type="slidenum">
              <a:rPr lang="en-US" altLang="en-US" sz="1200"/>
              <a:pPr/>
              <a:t>25</a:t>
            </a:fld>
            <a:endParaRPr lang="en-US" altLang="en-US" sz="1200"/>
          </a:p>
        </p:txBody>
      </p:sp>
      <p:sp>
        <p:nvSpPr>
          <p:cNvPr id="45059" name="Rectangle 2">
            <a:extLst>
              <a:ext uri="{FF2B5EF4-FFF2-40B4-BE49-F238E27FC236}">
                <a16:creationId xmlns:a16="http://schemas.microsoft.com/office/drawing/2014/main" id="{DF776895-3AC1-9401-E7B3-13193CCA91F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5060" name="Rectangle 3">
            <a:extLst>
              <a:ext uri="{FF2B5EF4-FFF2-40B4-BE49-F238E27FC236}">
                <a16:creationId xmlns:a16="http://schemas.microsoft.com/office/drawing/2014/main" id="{7A87434B-2530-1F7A-6D0B-58FF042AE06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7">
            <a:extLst>
              <a:ext uri="{FF2B5EF4-FFF2-40B4-BE49-F238E27FC236}">
                <a16:creationId xmlns:a16="http://schemas.microsoft.com/office/drawing/2014/main" id="{A079DD7D-6FD9-862E-9C14-6B6013C3C5C1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B7B29DA-4DE3-4763-8C3C-2DF971EC498C}" type="slidenum">
              <a:rPr lang="en-US" altLang="en-US" sz="1200"/>
              <a:pPr/>
              <a:t>26</a:t>
            </a:fld>
            <a:endParaRPr lang="en-US" altLang="en-US" sz="1200"/>
          </a:p>
        </p:txBody>
      </p:sp>
      <p:sp>
        <p:nvSpPr>
          <p:cNvPr id="47107" name="Rectangle 2">
            <a:extLst>
              <a:ext uri="{FF2B5EF4-FFF2-40B4-BE49-F238E27FC236}">
                <a16:creationId xmlns:a16="http://schemas.microsoft.com/office/drawing/2014/main" id="{B0EDB9F3-884C-1F94-7E5B-773ADE424E9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7108" name="Rectangle 3">
            <a:extLst>
              <a:ext uri="{FF2B5EF4-FFF2-40B4-BE49-F238E27FC236}">
                <a16:creationId xmlns:a16="http://schemas.microsoft.com/office/drawing/2014/main" id="{9AE05532-68FD-6621-2FBE-731816806EC0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>
            <a:extLst>
              <a:ext uri="{FF2B5EF4-FFF2-40B4-BE49-F238E27FC236}">
                <a16:creationId xmlns:a16="http://schemas.microsoft.com/office/drawing/2014/main" id="{13A4B077-3D24-286A-8CC4-F2A24E8BD0A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0402BA53-A277-4076-9C85-CD800532D2AF}" type="slidenum">
              <a:rPr lang="en-US" altLang="en-US" sz="1200"/>
              <a:pPr/>
              <a:t>28</a:t>
            </a:fld>
            <a:endParaRPr lang="en-US" altLang="en-US" sz="1200"/>
          </a:p>
        </p:txBody>
      </p:sp>
      <p:sp>
        <p:nvSpPr>
          <p:cNvPr id="50179" name="Rectangle 2">
            <a:extLst>
              <a:ext uri="{FF2B5EF4-FFF2-40B4-BE49-F238E27FC236}">
                <a16:creationId xmlns:a16="http://schemas.microsoft.com/office/drawing/2014/main" id="{B93596D6-F015-A283-D820-E4EE35237A42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>
            <a:extLst>
              <a:ext uri="{FF2B5EF4-FFF2-40B4-BE49-F238E27FC236}">
                <a16:creationId xmlns:a16="http://schemas.microsoft.com/office/drawing/2014/main" id="{F4A643A6-8DA8-5EEB-D92D-45E174CE3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7">
            <a:extLst>
              <a:ext uri="{FF2B5EF4-FFF2-40B4-BE49-F238E27FC236}">
                <a16:creationId xmlns:a16="http://schemas.microsoft.com/office/drawing/2014/main" id="{97A3EBF0-6782-FECB-DACC-5A60F83E631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F586188-AC24-429C-9787-0F4624FFB8A2}" type="slidenum">
              <a:rPr lang="en-US" altLang="en-US" sz="1200"/>
              <a:pPr/>
              <a:t>2</a:t>
            </a:fld>
            <a:endParaRPr lang="en-US" altLang="en-US" sz="1200"/>
          </a:p>
        </p:txBody>
      </p:sp>
      <p:sp>
        <p:nvSpPr>
          <p:cNvPr id="6147" name="Rectangle 2">
            <a:extLst>
              <a:ext uri="{FF2B5EF4-FFF2-40B4-BE49-F238E27FC236}">
                <a16:creationId xmlns:a16="http://schemas.microsoft.com/office/drawing/2014/main" id="{D3F24ECA-DBC4-A65E-87C2-F797C57C592B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D364ADA2-0D4A-8447-E28E-061165A4409C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6" name="Rectangle 7">
            <a:extLst>
              <a:ext uri="{FF2B5EF4-FFF2-40B4-BE49-F238E27FC236}">
                <a16:creationId xmlns:a16="http://schemas.microsoft.com/office/drawing/2014/main" id="{1B2D31F0-55C6-39E9-4821-7177F027DE8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4ECF3EE7-3615-48EC-9104-05EBE04CA912}" type="slidenum">
              <a:rPr lang="en-US" altLang="en-US" sz="1200"/>
              <a:pPr/>
              <a:t>29</a:t>
            </a:fld>
            <a:endParaRPr lang="en-US" altLang="en-US" sz="1200"/>
          </a:p>
        </p:txBody>
      </p:sp>
      <p:sp>
        <p:nvSpPr>
          <p:cNvPr id="52227" name="Rectangle 2">
            <a:extLst>
              <a:ext uri="{FF2B5EF4-FFF2-40B4-BE49-F238E27FC236}">
                <a16:creationId xmlns:a16="http://schemas.microsoft.com/office/drawing/2014/main" id="{0174E086-7FCC-6075-4E04-CAE1586807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2228" name="Rectangle 3">
            <a:extLst>
              <a:ext uri="{FF2B5EF4-FFF2-40B4-BE49-F238E27FC236}">
                <a16:creationId xmlns:a16="http://schemas.microsoft.com/office/drawing/2014/main" id="{DDDA6F60-51F8-A1E0-A5A9-9F1F290C427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Rectangle 7">
            <a:extLst>
              <a:ext uri="{FF2B5EF4-FFF2-40B4-BE49-F238E27FC236}">
                <a16:creationId xmlns:a16="http://schemas.microsoft.com/office/drawing/2014/main" id="{8766EB69-2614-E109-EB69-2369BEED44B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A67AA54E-C736-4B1C-A6F5-56158DC0AEB5}" type="slidenum">
              <a:rPr lang="en-US" altLang="en-US" sz="1200"/>
              <a:pPr/>
              <a:t>30</a:t>
            </a:fld>
            <a:endParaRPr lang="en-US" altLang="en-US" sz="1200"/>
          </a:p>
        </p:txBody>
      </p:sp>
      <p:sp>
        <p:nvSpPr>
          <p:cNvPr id="54275" name="Rectangle 2">
            <a:extLst>
              <a:ext uri="{FF2B5EF4-FFF2-40B4-BE49-F238E27FC236}">
                <a16:creationId xmlns:a16="http://schemas.microsoft.com/office/drawing/2014/main" id="{2DE4E495-75B9-AA75-8108-1713120C9860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4276" name="Rectangle 3">
            <a:extLst>
              <a:ext uri="{FF2B5EF4-FFF2-40B4-BE49-F238E27FC236}">
                <a16:creationId xmlns:a16="http://schemas.microsoft.com/office/drawing/2014/main" id="{2C37324B-3DCC-1DC3-9824-95A7E65BE03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2" name="Rectangle 7">
            <a:extLst>
              <a:ext uri="{FF2B5EF4-FFF2-40B4-BE49-F238E27FC236}">
                <a16:creationId xmlns:a16="http://schemas.microsoft.com/office/drawing/2014/main" id="{F19BB4DB-6BE1-FF98-1999-698D9A06CB1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69836B0-110D-4442-BBA3-ADA42D6C0690}" type="slidenum">
              <a:rPr lang="en-US" altLang="en-US" sz="1200"/>
              <a:pPr/>
              <a:t>31</a:t>
            </a:fld>
            <a:endParaRPr lang="en-US" altLang="en-US" sz="1200"/>
          </a:p>
        </p:txBody>
      </p:sp>
      <p:sp>
        <p:nvSpPr>
          <p:cNvPr id="56323" name="Rectangle 2">
            <a:extLst>
              <a:ext uri="{FF2B5EF4-FFF2-40B4-BE49-F238E27FC236}">
                <a16:creationId xmlns:a16="http://schemas.microsoft.com/office/drawing/2014/main" id="{095E7C18-8809-0F34-3E0E-406FB3ADD239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6324" name="Rectangle 3">
            <a:extLst>
              <a:ext uri="{FF2B5EF4-FFF2-40B4-BE49-F238E27FC236}">
                <a16:creationId xmlns:a16="http://schemas.microsoft.com/office/drawing/2014/main" id="{2EA75726-4AC0-4511-7C0E-E0502EA9295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70" name="Rectangle 7">
            <a:extLst>
              <a:ext uri="{FF2B5EF4-FFF2-40B4-BE49-F238E27FC236}">
                <a16:creationId xmlns:a16="http://schemas.microsoft.com/office/drawing/2014/main" id="{3AB184BE-E9F6-D1E2-AF18-970BFBA7352F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D25F81D-3839-4FDB-9B48-735E8AC29824}" type="slidenum">
              <a:rPr lang="en-US" altLang="en-US" sz="1200"/>
              <a:pPr/>
              <a:t>32</a:t>
            </a:fld>
            <a:endParaRPr lang="en-US" altLang="en-US" sz="1200"/>
          </a:p>
        </p:txBody>
      </p:sp>
      <p:sp>
        <p:nvSpPr>
          <p:cNvPr id="58371" name="Rectangle 2">
            <a:extLst>
              <a:ext uri="{FF2B5EF4-FFF2-40B4-BE49-F238E27FC236}">
                <a16:creationId xmlns:a16="http://schemas.microsoft.com/office/drawing/2014/main" id="{383B6EC5-8365-6F90-3581-79C15409021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8372" name="Rectangle 3">
            <a:extLst>
              <a:ext uri="{FF2B5EF4-FFF2-40B4-BE49-F238E27FC236}">
                <a16:creationId xmlns:a16="http://schemas.microsoft.com/office/drawing/2014/main" id="{505ADD84-06A7-3AB1-453B-4A47D04BEB8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8" name="Rectangle 7">
            <a:extLst>
              <a:ext uri="{FF2B5EF4-FFF2-40B4-BE49-F238E27FC236}">
                <a16:creationId xmlns:a16="http://schemas.microsoft.com/office/drawing/2014/main" id="{0E960E8E-472C-F51A-6965-B959F40CAA0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FA0592C7-07B5-44E9-B4DB-E4E05B085863}" type="slidenum">
              <a:rPr lang="en-US" altLang="en-US" sz="1200"/>
              <a:pPr/>
              <a:t>33</a:t>
            </a:fld>
            <a:endParaRPr lang="en-US" altLang="en-US" sz="1200"/>
          </a:p>
        </p:txBody>
      </p:sp>
      <p:sp>
        <p:nvSpPr>
          <p:cNvPr id="60419" name="Rectangle 2">
            <a:extLst>
              <a:ext uri="{FF2B5EF4-FFF2-40B4-BE49-F238E27FC236}">
                <a16:creationId xmlns:a16="http://schemas.microsoft.com/office/drawing/2014/main" id="{3B77E313-A902-B71A-D725-2CE034C3385E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0420" name="Rectangle 3">
            <a:extLst>
              <a:ext uri="{FF2B5EF4-FFF2-40B4-BE49-F238E27FC236}">
                <a16:creationId xmlns:a16="http://schemas.microsoft.com/office/drawing/2014/main" id="{6626BFDD-0A81-D9A7-46F5-8C0B7A7FCBA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7">
            <a:extLst>
              <a:ext uri="{FF2B5EF4-FFF2-40B4-BE49-F238E27FC236}">
                <a16:creationId xmlns:a16="http://schemas.microsoft.com/office/drawing/2014/main" id="{3168896F-A9E4-CA20-E1F3-647545F52CD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1021423C-CBDD-4926-BD57-AD05BB051464}" type="slidenum">
              <a:rPr lang="en-US" altLang="en-US" sz="1200"/>
              <a:pPr/>
              <a:t>34</a:t>
            </a:fld>
            <a:endParaRPr lang="en-US" altLang="en-US" sz="1200"/>
          </a:p>
        </p:txBody>
      </p:sp>
      <p:sp>
        <p:nvSpPr>
          <p:cNvPr id="62467" name="Rectangle 2">
            <a:extLst>
              <a:ext uri="{FF2B5EF4-FFF2-40B4-BE49-F238E27FC236}">
                <a16:creationId xmlns:a16="http://schemas.microsoft.com/office/drawing/2014/main" id="{F8860185-4477-735B-A75F-B23D5FE31F4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2468" name="Rectangle 3">
            <a:extLst>
              <a:ext uri="{FF2B5EF4-FFF2-40B4-BE49-F238E27FC236}">
                <a16:creationId xmlns:a16="http://schemas.microsoft.com/office/drawing/2014/main" id="{89B070F5-CF80-2E42-A3B4-A77505D273A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8" name="Rectangle 7">
            <a:extLst>
              <a:ext uri="{FF2B5EF4-FFF2-40B4-BE49-F238E27FC236}">
                <a16:creationId xmlns:a16="http://schemas.microsoft.com/office/drawing/2014/main" id="{2FD56BD9-8A8D-270F-6E9F-1A9020032D96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89849253-530C-489B-B98D-7EA463EF39AA}" type="slidenum">
              <a:rPr lang="en-US" altLang="en-US" sz="1200"/>
              <a:pPr/>
              <a:t>36</a:t>
            </a:fld>
            <a:endParaRPr lang="en-US" altLang="en-US" sz="1200"/>
          </a:p>
        </p:txBody>
      </p:sp>
      <p:sp>
        <p:nvSpPr>
          <p:cNvPr id="65539" name="Rectangle 2">
            <a:extLst>
              <a:ext uri="{FF2B5EF4-FFF2-40B4-BE49-F238E27FC236}">
                <a16:creationId xmlns:a16="http://schemas.microsoft.com/office/drawing/2014/main" id="{5F54BE53-0838-0EE8-0A27-61C5AC175F1D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65540" name="Rectangle 3">
            <a:extLst>
              <a:ext uri="{FF2B5EF4-FFF2-40B4-BE49-F238E27FC236}">
                <a16:creationId xmlns:a16="http://schemas.microsoft.com/office/drawing/2014/main" id="{65D83168-8A18-D6E3-519C-887496D79728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EEA91C-4CEA-47E9-90F0-D2A774F8032C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974557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Slide Image Placeholder 1">
            <a:extLst>
              <a:ext uri="{FF2B5EF4-FFF2-40B4-BE49-F238E27FC236}">
                <a16:creationId xmlns:a16="http://schemas.microsoft.com/office/drawing/2014/main" id="{875D3E93-7E9B-0F8C-F3F8-D047BF7BDDDB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195" name="Notes Placeholder 2">
            <a:extLst>
              <a:ext uri="{FF2B5EF4-FFF2-40B4-BE49-F238E27FC236}">
                <a16:creationId xmlns:a16="http://schemas.microsoft.com/office/drawing/2014/main" id="{259C1CAA-AB98-3E66-6C1C-E5C5CCE9366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8196" name="Slide Number Placeholder 3">
            <a:extLst>
              <a:ext uri="{FF2B5EF4-FFF2-40B4-BE49-F238E27FC236}">
                <a16:creationId xmlns:a16="http://schemas.microsoft.com/office/drawing/2014/main" id="{F73EA53F-D0E6-1D9F-E73A-57F20FBC75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289EFFCD-53B1-4351-95A4-BE84AC21364D}" type="slidenum">
              <a:rPr lang="en-US" altLang="en-US" sz="1200"/>
              <a:pPr/>
              <a:t>3</a:t>
            </a:fld>
            <a:endParaRPr lang="en-US" altLang="en-US" sz="120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7">
            <a:extLst>
              <a:ext uri="{FF2B5EF4-FFF2-40B4-BE49-F238E27FC236}">
                <a16:creationId xmlns:a16="http://schemas.microsoft.com/office/drawing/2014/main" id="{41A9F3CA-7352-10EA-4DA8-0375240E1779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D49EFD72-C44A-4CFB-AC3F-DC5B20F40A2E}" type="slidenum">
              <a:rPr lang="en-US" altLang="en-US" sz="1200"/>
              <a:pPr/>
              <a:t>4</a:t>
            </a:fld>
            <a:endParaRPr lang="en-US" altLang="en-US" sz="1200"/>
          </a:p>
        </p:txBody>
      </p:sp>
      <p:sp>
        <p:nvSpPr>
          <p:cNvPr id="10243" name="Rectangle 2">
            <a:extLst>
              <a:ext uri="{FF2B5EF4-FFF2-40B4-BE49-F238E27FC236}">
                <a16:creationId xmlns:a16="http://schemas.microsoft.com/office/drawing/2014/main" id="{71375673-F31B-266F-5595-49E8E8B06E5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0244" name="Rectangle 3">
            <a:extLst>
              <a:ext uri="{FF2B5EF4-FFF2-40B4-BE49-F238E27FC236}">
                <a16:creationId xmlns:a16="http://schemas.microsoft.com/office/drawing/2014/main" id="{651740D6-7B46-7965-4241-FA534F33E372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7">
            <a:extLst>
              <a:ext uri="{FF2B5EF4-FFF2-40B4-BE49-F238E27FC236}">
                <a16:creationId xmlns:a16="http://schemas.microsoft.com/office/drawing/2014/main" id="{501135F5-660A-5397-5171-40DE99BFE96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3D11D18B-43EC-43E9-8CF6-7CA322896F31}" type="slidenum">
              <a:rPr lang="en-US" altLang="en-US" sz="1200"/>
              <a:pPr/>
              <a:t>5</a:t>
            </a:fld>
            <a:endParaRPr lang="en-US" altLang="en-US" sz="1200"/>
          </a:p>
        </p:txBody>
      </p:sp>
      <p:sp>
        <p:nvSpPr>
          <p:cNvPr id="12291" name="Rectangle 2">
            <a:extLst>
              <a:ext uri="{FF2B5EF4-FFF2-40B4-BE49-F238E27FC236}">
                <a16:creationId xmlns:a16="http://schemas.microsoft.com/office/drawing/2014/main" id="{CFA561F1-F88E-8F36-7A1B-F85461D1979F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2292" name="Rectangle 3">
            <a:extLst>
              <a:ext uri="{FF2B5EF4-FFF2-40B4-BE49-F238E27FC236}">
                <a16:creationId xmlns:a16="http://schemas.microsoft.com/office/drawing/2014/main" id="{2E4C5A2F-C21B-B9EE-538B-7C1A20043407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>
            <a:extLst>
              <a:ext uri="{FF2B5EF4-FFF2-40B4-BE49-F238E27FC236}">
                <a16:creationId xmlns:a16="http://schemas.microsoft.com/office/drawing/2014/main" id="{5F23C78D-DD38-A746-7423-EBBCDC09F393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37B2947-6AA6-4330-882A-DC211A90B9EB}" type="slidenum">
              <a:rPr lang="en-US" altLang="en-US" sz="1200"/>
              <a:pPr/>
              <a:t>7</a:t>
            </a:fld>
            <a:endParaRPr lang="en-US" altLang="en-US" sz="1200"/>
          </a:p>
        </p:txBody>
      </p:sp>
      <p:sp>
        <p:nvSpPr>
          <p:cNvPr id="15363" name="Rectangle 2">
            <a:extLst>
              <a:ext uri="{FF2B5EF4-FFF2-40B4-BE49-F238E27FC236}">
                <a16:creationId xmlns:a16="http://schemas.microsoft.com/office/drawing/2014/main" id="{BB0DEE2B-C19C-238B-E9CE-4ECB74DDCC97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>
            <a:extLst>
              <a:ext uri="{FF2B5EF4-FFF2-40B4-BE49-F238E27FC236}">
                <a16:creationId xmlns:a16="http://schemas.microsoft.com/office/drawing/2014/main" id="{2400E8C0-4AE9-4385-A0A9-4E39BD8328AA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7">
            <a:extLst>
              <a:ext uri="{FF2B5EF4-FFF2-40B4-BE49-F238E27FC236}">
                <a16:creationId xmlns:a16="http://schemas.microsoft.com/office/drawing/2014/main" id="{F1146282-C48A-2961-F022-1B17A760F9E4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73DE14E7-32F7-4D6C-8740-F7D0EDB304BD}" type="slidenum">
              <a:rPr lang="en-US" altLang="en-US" sz="1200"/>
              <a:pPr/>
              <a:t>9</a:t>
            </a:fld>
            <a:endParaRPr lang="en-US" altLang="en-US" sz="1200"/>
          </a:p>
        </p:txBody>
      </p:sp>
      <p:sp>
        <p:nvSpPr>
          <p:cNvPr id="18435" name="Rectangle 2">
            <a:extLst>
              <a:ext uri="{FF2B5EF4-FFF2-40B4-BE49-F238E27FC236}">
                <a16:creationId xmlns:a16="http://schemas.microsoft.com/office/drawing/2014/main" id="{9ADE6AC2-5E38-84DF-9A90-B3D8A2693A1C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8436" name="Rectangle 3">
            <a:extLst>
              <a:ext uri="{FF2B5EF4-FFF2-40B4-BE49-F238E27FC236}">
                <a16:creationId xmlns:a16="http://schemas.microsoft.com/office/drawing/2014/main" id="{5DD95D54-DDFC-03E6-D4EE-033A1B71FAE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7">
            <a:extLst>
              <a:ext uri="{FF2B5EF4-FFF2-40B4-BE49-F238E27FC236}">
                <a16:creationId xmlns:a16="http://schemas.microsoft.com/office/drawing/2014/main" id="{AC9F1A00-16C3-7265-CBF2-C2CD5A1C2060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50730A22-DFD7-41BD-A315-86B80F842F1A}" type="slidenum">
              <a:rPr lang="en-US" altLang="en-US" sz="1200"/>
              <a:pPr/>
              <a:t>10</a:t>
            </a:fld>
            <a:endParaRPr lang="en-US" altLang="en-US" sz="1200"/>
          </a:p>
        </p:txBody>
      </p:sp>
      <p:sp>
        <p:nvSpPr>
          <p:cNvPr id="20483" name="Rectangle 2">
            <a:extLst>
              <a:ext uri="{FF2B5EF4-FFF2-40B4-BE49-F238E27FC236}">
                <a16:creationId xmlns:a16="http://schemas.microsoft.com/office/drawing/2014/main" id="{53B50BDD-E44C-11D8-A897-57CB0EDC11D1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0484" name="Rectangle 3">
            <a:extLst>
              <a:ext uri="{FF2B5EF4-FFF2-40B4-BE49-F238E27FC236}">
                <a16:creationId xmlns:a16="http://schemas.microsoft.com/office/drawing/2014/main" id="{4C72056F-D32B-1E68-86A5-4D8845E68DF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0" name="Rectangle 7">
            <a:extLst>
              <a:ext uri="{FF2B5EF4-FFF2-40B4-BE49-F238E27FC236}">
                <a16:creationId xmlns:a16="http://schemas.microsoft.com/office/drawing/2014/main" id="{967E40D7-6A52-DD5B-EB8B-ACFAD463913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fld id="{CE65288B-46CA-4253-B95D-7BAD407408A7}" type="slidenum">
              <a:rPr lang="en-US" altLang="en-US" sz="1200"/>
              <a:pPr/>
              <a:t>11</a:t>
            </a:fld>
            <a:endParaRPr lang="en-US" altLang="en-US" sz="1200"/>
          </a:p>
        </p:txBody>
      </p:sp>
      <p:sp>
        <p:nvSpPr>
          <p:cNvPr id="22531" name="Rectangle 2">
            <a:extLst>
              <a:ext uri="{FF2B5EF4-FFF2-40B4-BE49-F238E27FC236}">
                <a16:creationId xmlns:a16="http://schemas.microsoft.com/office/drawing/2014/main" id="{1BEB3B93-FF4E-EEB1-69F3-1CA19EDEDA06}"/>
              </a:ext>
            </a:extLst>
          </p:cNvPr>
          <p:cNvSpPr>
            <a:spLocks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2532" name="Rectangle 3">
            <a:extLst>
              <a:ext uri="{FF2B5EF4-FFF2-40B4-BE49-F238E27FC236}">
                <a16:creationId xmlns:a16="http://schemas.microsoft.com/office/drawing/2014/main" id="{66751B92-7098-2964-6F7E-E6469507FBC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8EA297C5-D9FA-A164-4486-8F2D5ACB9403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612FADFD-9174-AFE6-0067-9F18DA86029D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77F78AEC-4095-7EDA-6B55-912D7F70C4E0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A8D52A-8057-45F5-B07A-05C6ED282046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563894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044CC3C3-69C7-6285-0A5A-59DA744195F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C9CCC9A7-1B43-19EF-554F-34613C381A40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868C5448-34DA-9D63-D50D-E9939808E58C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53F34EB-38BC-497E-9774-86F405F6589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420907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05500" y="76200"/>
            <a:ext cx="1943100" cy="3276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76200" y="76200"/>
            <a:ext cx="5676900" cy="3276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CFD7F806-2291-D574-8A87-05CDD7C0FC39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AE5700E7-45A7-88E7-7310-917110FF07C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B21432A1-FB78-0CE3-27A5-84EC13ABC316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AC5CF-A82E-45D7-A12F-F661B62DC74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500565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B6A3F27C-C4D1-8FF3-3D62-4E8AD22791A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7C4C7923-CAEE-1DB3-E786-E5F4E6424EEC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AA07D8B9-920F-F6A7-AB5C-7143476FEE8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90DE489-4D6F-4C14-81F0-798DE990D127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5421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Rectangle 4">
            <a:extLst>
              <a:ext uri="{FF2B5EF4-FFF2-40B4-BE49-F238E27FC236}">
                <a16:creationId xmlns:a16="http://schemas.microsoft.com/office/drawing/2014/main" id="{183B5F7D-DD3F-1A72-63FD-E4B4223052DD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5">
            <a:extLst>
              <a:ext uri="{FF2B5EF4-FFF2-40B4-BE49-F238E27FC236}">
                <a16:creationId xmlns:a16="http://schemas.microsoft.com/office/drawing/2014/main" id="{25980E7E-D9C8-179F-E6A0-67273BE9B99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6">
            <a:extLst>
              <a:ext uri="{FF2B5EF4-FFF2-40B4-BE49-F238E27FC236}">
                <a16:creationId xmlns:a16="http://schemas.microsoft.com/office/drawing/2014/main" id="{98634F89-905F-9AEC-6A4F-59A9C86178D5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015AC17-29A3-49BE-BA65-AE879C754AC0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95567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62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038600" y="76200"/>
            <a:ext cx="3810000" cy="4572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78DB8D1-3B0F-856A-0121-9629C4323B4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45CC2AC-8087-D432-275E-E6E6DBE991D7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9CA1411-16C5-7429-4F06-E31927DF4664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CC122DB-E822-4C5C-A567-963E298DA75C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5622920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Rectangle 4">
            <a:extLst>
              <a:ext uri="{FF2B5EF4-FFF2-40B4-BE49-F238E27FC236}">
                <a16:creationId xmlns:a16="http://schemas.microsoft.com/office/drawing/2014/main" id="{49520B0B-EF11-6C3F-3FFD-B84532505994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8" name="Rectangle 5">
            <a:extLst>
              <a:ext uri="{FF2B5EF4-FFF2-40B4-BE49-F238E27FC236}">
                <a16:creationId xmlns:a16="http://schemas.microsoft.com/office/drawing/2014/main" id="{9C2CD839-0885-BB37-8266-D211AC6B78B4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9" name="Rectangle 6">
            <a:extLst>
              <a:ext uri="{FF2B5EF4-FFF2-40B4-BE49-F238E27FC236}">
                <a16:creationId xmlns:a16="http://schemas.microsoft.com/office/drawing/2014/main" id="{BD029828-19CD-6843-C887-9C28FCD704B7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BE93F1-08D1-4BE3-905D-6CD7541810F9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327701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Rectangle 4">
            <a:extLst>
              <a:ext uri="{FF2B5EF4-FFF2-40B4-BE49-F238E27FC236}">
                <a16:creationId xmlns:a16="http://schemas.microsoft.com/office/drawing/2014/main" id="{889F2450-C2E8-2D80-DFC9-A0C9559C2F1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5">
            <a:extLst>
              <a:ext uri="{FF2B5EF4-FFF2-40B4-BE49-F238E27FC236}">
                <a16:creationId xmlns:a16="http://schemas.microsoft.com/office/drawing/2014/main" id="{7A587533-E699-B1BF-C9C7-FF768C4DB993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5" name="Rectangle 6">
            <a:extLst>
              <a:ext uri="{FF2B5EF4-FFF2-40B4-BE49-F238E27FC236}">
                <a16:creationId xmlns:a16="http://schemas.microsoft.com/office/drawing/2014/main" id="{C8EDF9C3-20AA-C6F7-BE41-4AC7EECE5CED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38ACD99-90A7-422D-AE99-E0ADCED695CE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3809599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>
            <a:extLst>
              <a:ext uri="{FF2B5EF4-FFF2-40B4-BE49-F238E27FC236}">
                <a16:creationId xmlns:a16="http://schemas.microsoft.com/office/drawing/2014/main" id="{A0C898D9-FD16-5D35-E393-3AEA41180741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3" name="Rectangle 5">
            <a:extLst>
              <a:ext uri="{FF2B5EF4-FFF2-40B4-BE49-F238E27FC236}">
                <a16:creationId xmlns:a16="http://schemas.microsoft.com/office/drawing/2014/main" id="{251AFD8F-A9F9-DD71-C5FA-D68646302F1E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4" name="Rectangle 6">
            <a:extLst>
              <a:ext uri="{FF2B5EF4-FFF2-40B4-BE49-F238E27FC236}">
                <a16:creationId xmlns:a16="http://schemas.microsoft.com/office/drawing/2014/main" id="{28C614ED-0D2A-54F6-0162-8C7D91327452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724851-E171-4457-B6F1-6A35AEA05572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92980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C66454D-967C-230A-82B9-ABFAF612736F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04F3F47-E1C5-9194-3526-46880E7A1D7B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C4947B5-449E-3AF4-079B-F73D97A8956B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FD48052-2171-4A6B-91EB-CABC7DE835CF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451912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FD2E7B0-AEE4-8788-E2B4-A1B50C478D98}"/>
              </a:ext>
            </a:extLst>
          </p:cNvPr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29862DF-830C-2B82-57A2-B1077301BDE5}"/>
              </a:ext>
            </a:extLst>
          </p:cNvPr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A2F4F692-5A0E-CAA5-7680-4B2CA1E66AB1}"/>
              </a:ext>
            </a:extLst>
          </p:cNvPr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617CB8C-0294-48C0-AE84-29B408736AEB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7115277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3">
            <a:extLst>
              <a:ext uri="{FF2B5EF4-FFF2-40B4-BE49-F238E27FC236}">
                <a16:creationId xmlns:a16="http://schemas.microsoft.com/office/drawing/2014/main" id="{14C6AC14-0A6E-0418-DD33-5C3D0911BC8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xfrm>
            <a:off x="76200" y="76200"/>
            <a:ext cx="77724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text styles</a:t>
            </a:r>
          </a:p>
          <a:p>
            <a:pPr lvl="1"/>
            <a:r>
              <a:rPr lang="en-US" altLang="en-US"/>
              <a:t>Second level</a:t>
            </a:r>
          </a:p>
          <a:p>
            <a:pPr lvl="2"/>
            <a:r>
              <a:rPr lang="en-US" altLang="en-US"/>
              <a:t>Third level</a:t>
            </a:r>
          </a:p>
          <a:p>
            <a:pPr lvl="3"/>
            <a:r>
              <a:rPr lang="en-US" altLang="en-US"/>
              <a:t>Fourth level</a:t>
            </a:r>
          </a:p>
          <a:p>
            <a:pPr lvl="4"/>
            <a:r>
              <a:rPr lang="en-US" altLang="en-US"/>
              <a:t>Fifth level</a:t>
            </a:r>
          </a:p>
        </p:txBody>
      </p:sp>
      <p:sp>
        <p:nvSpPr>
          <p:cNvPr id="1028" name="Rectangle 4">
            <a:extLst>
              <a:ext uri="{FF2B5EF4-FFF2-40B4-BE49-F238E27FC236}">
                <a16:creationId xmlns:a16="http://schemas.microsoft.com/office/drawing/2014/main" id="{5B4E1099-5376-634D-4B55-B095958AF666}"/>
              </a:ext>
            </a:extLst>
          </p:cNvPr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6858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0964612F-37A9-7E60-2D15-288AF5E2A922}"/>
              </a:ext>
            </a:extLst>
          </p:cNvPr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>
              <a:defRPr/>
            </a:pPr>
            <a:endParaRPr lang="en-US" altLang="en-US"/>
          </a:p>
        </p:txBody>
      </p:sp>
      <p:sp>
        <p:nvSpPr>
          <p:cNvPr id="1030" name="Rectangle 6">
            <a:extLst>
              <a:ext uri="{FF2B5EF4-FFF2-40B4-BE49-F238E27FC236}">
                <a16:creationId xmlns:a16="http://schemas.microsoft.com/office/drawing/2014/main" id="{49156476-E773-2BDC-0ECF-5ACF4043CFF8}"/>
              </a:ext>
            </a:extLst>
          </p:cNvPr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1905000" cy="457200"/>
          </a:xfrm>
          <a:prstGeom prst="rect">
            <a:avLst/>
          </a:prstGeom>
          <a:noFill/>
          <a:ln>
            <a:noFill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400" smtClean="0"/>
            </a:lvl1pPr>
          </a:lstStyle>
          <a:p>
            <a:pPr>
              <a:defRPr/>
            </a:pPr>
            <a:fld id="{BB503F62-080C-45FF-9EA7-BE07577CD041}" type="slidenum">
              <a:rPr lang="en-US" altLang="en-US"/>
              <a:pPr>
                <a:defRPr/>
              </a:pPr>
              <a:t>‹#›</a:t>
            </a:fld>
            <a:endParaRPr lang="en-US" altLang="en-US"/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F4CFF5C9-2A73-B446-AC26-F6181BC7B586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 bwMode="auto">
          <a:xfrm>
            <a:off x="2286000" y="2895600"/>
            <a:ext cx="4876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rtl="0" eaLnBrk="0" fontAlgn="base" hangingPunct="0">
        <a:spcBef>
          <a:spcPct val="0"/>
        </a:spcBef>
        <a:spcAft>
          <a:spcPct val="0"/>
        </a:spcAft>
        <a:defRPr sz="10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10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12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gi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jpe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w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jpe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jpe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8.jpeg"/><Relationship Id="rId4" Type="http://schemas.openxmlformats.org/officeDocument/2006/relationships/image" Target="../media/image47.jpe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0.png"/><Relationship Id="rId4" Type="http://schemas.openxmlformats.org/officeDocument/2006/relationships/notesSlide" Target="../notesSlides/notesSlide2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5" Type="http://schemas.openxmlformats.org/officeDocument/2006/relationships/image" Target="../media/image50.png"/><Relationship Id="rId4" Type="http://schemas.openxmlformats.org/officeDocument/2006/relationships/image" Target="../media/image51.em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emf"/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Text Box 16">
            <a:extLst>
              <a:ext uri="{FF2B5EF4-FFF2-40B4-BE49-F238E27FC236}">
                <a16:creationId xmlns:a16="http://schemas.microsoft.com/office/drawing/2014/main" id="{87B07429-B91C-69A0-ED47-FD6FD99362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9100" y="1989138"/>
            <a:ext cx="8305800" cy="190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25399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/>
              <a:t>CHAPTER 16</a:t>
            </a:r>
          </a:p>
          <a:p>
            <a:pPr algn="ctr">
              <a:spcBef>
                <a:spcPct val="0"/>
              </a:spcBef>
            </a:pPr>
            <a:r>
              <a:rPr lang="en-US" altLang="en-US" sz="3600"/>
              <a:t>The Citric Acid Cycle</a:t>
            </a:r>
          </a:p>
          <a:p>
            <a:pPr algn="ctr">
              <a:spcBef>
                <a:spcPct val="0"/>
              </a:spcBef>
            </a:pPr>
            <a:endParaRPr lang="en-US" altLang="en-US" sz="3600"/>
          </a:p>
          <a:p>
            <a:pPr algn="ctr">
              <a:spcBef>
                <a:spcPct val="0"/>
              </a:spcBef>
            </a:pPr>
            <a:endParaRPr lang="en-US" altLang="en-US" sz="3600"/>
          </a:p>
          <a:p>
            <a:pPr algn="ctr">
              <a:spcBef>
                <a:spcPct val="0"/>
              </a:spcBef>
            </a:pPr>
            <a:r>
              <a:rPr lang="en-US" altLang="en-US"/>
              <a:t>Xiao-Wei Chen, Ph.D.</a:t>
            </a:r>
          </a:p>
          <a:p>
            <a:pPr algn="ctr">
              <a:spcBef>
                <a:spcPct val="0"/>
              </a:spcBef>
            </a:pPr>
            <a:r>
              <a:rPr lang="en-US" altLang="en-US"/>
              <a:t>xiaowei_chen@pku.edu.cn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458" name="Picture 2" descr="figure_16_03">
            <a:extLst>
              <a:ext uri="{FF2B5EF4-FFF2-40B4-BE49-F238E27FC236}">
                <a16:creationId xmlns:a16="http://schemas.microsoft.com/office/drawing/2014/main" id="{4E57AC46-A35F-1102-A852-19A75D2959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4438" y="3644900"/>
            <a:ext cx="6570662" cy="30972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59" name="Picture 2" descr="figure_16_04">
            <a:extLst>
              <a:ext uri="{FF2B5EF4-FFF2-40B4-BE49-F238E27FC236}">
                <a16:creationId xmlns:a16="http://schemas.microsoft.com/office/drawing/2014/main" id="{0EFBB0EA-9A85-1BCE-68C7-1736EED32F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095" b="65259"/>
          <a:stretch>
            <a:fillRect/>
          </a:stretch>
        </p:blipFill>
        <p:spPr bwMode="auto">
          <a:xfrm>
            <a:off x="250825" y="4221163"/>
            <a:ext cx="1770063" cy="1439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460" name="Picture 5">
            <a:extLst>
              <a:ext uri="{FF2B5EF4-FFF2-40B4-BE49-F238E27FC236}">
                <a16:creationId xmlns:a16="http://schemas.microsoft.com/office/drawing/2014/main" id="{4FBBCFAD-FC91-0168-37B7-18BE747CAC1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50" y="184150"/>
            <a:ext cx="4456113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9461" name="Oval 6">
            <a:extLst>
              <a:ext uri="{FF2B5EF4-FFF2-40B4-BE49-F238E27FC236}">
                <a16:creationId xmlns:a16="http://schemas.microsoft.com/office/drawing/2014/main" id="{55900C72-B885-7B64-E238-9D4412752E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59013" y="560388"/>
            <a:ext cx="2952750" cy="2724150"/>
          </a:xfrm>
          <a:prstGeom prst="ellipse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9462" name="TextBox 7">
            <a:extLst>
              <a:ext uri="{FF2B5EF4-FFF2-40B4-BE49-F238E27FC236}">
                <a16:creationId xmlns:a16="http://schemas.microsoft.com/office/drawing/2014/main" id="{F63ACAA8-ACFF-1770-2DAF-45D2549DD52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175250" y="455613"/>
            <a:ext cx="3933825" cy="10779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3: Formation of Acetyl-CoA by E2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4">
            <a:extLst>
              <a:ext uri="{FF2B5EF4-FFF2-40B4-BE49-F238E27FC236}">
                <a16:creationId xmlns:a16="http://schemas.microsoft.com/office/drawing/2014/main" id="{205EA68E-48DE-F04F-3641-D29825E786D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132013"/>
            <a:ext cx="4456113" cy="3243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07" name="Oval 5">
            <a:extLst>
              <a:ext uri="{FF2B5EF4-FFF2-40B4-BE49-F238E27FC236}">
                <a16:creationId xmlns:a16="http://schemas.microsoft.com/office/drawing/2014/main" id="{DC3A65A5-2364-AAB8-B4E1-2AE696E389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9388" y="3573463"/>
            <a:ext cx="3097212" cy="2016125"/>
          </a:xfrm>
          <a:prstGeom prst="ellipse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1508" name="TextBox 6">
            <a:extLst>
              <a:ext uri="{FF2B5EF4-FFF2-40B4-BE49-F238E27FC236}">
                <a16:creationId xmlns:a16="http://schemas.microsoft.com/office/drawing/2014/main" id="{59D58C09-82FE-CA4A-B3C7-D674652867E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4, 5: Oxidation-Reduction and generation of NADH by E3</a:t>
            </a:r>
          </a:p>
        </p:txBody>
      </p:sp>
      <p:sp>
        <p:nvSpPr>
          <p:cNvPr id="21509" name="TextBox 1">
            <a:extLst>
              <a:ext uri="{FF2B5EF4-FFF2-40B4-BE49-F238E27FC236}">
                <a16:creationId xmlns:a16="http://schemas.microsoft.com/office/drawing/2014/main" id="{DEDEDEF0-AE74-BE01-8F5B-25813140EFB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1641475"/>
            <a:ext cx="4392612" cy="452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Re-generation of oxidized Lipoate (disulfide bonds)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Uses NADH and FADH</a:t>
            </a:r>
            <a:r>
              <a:rPr lang="en-US" altLang="en-US" baseline="-25000">
                <a:latin typeface="Times" panose="02020603050405020304" pitchFamily="18" charset="0"/>
              </a:rPr>
              <a:t>2 </a:t>
            </a:r>
            <a:r>
              <a:rPr lang="en-US" altLang="en-US">
                <a:latin typeface="Times" panose="02020603050405020304" pitchFamily="18" charset="0"/>
              </a:rPr>
              <a:t>as co-enzymes.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E1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+E2+E3: 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Closely coupled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No dissociation of intermediates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Enabled by long “arms</a:t>
            </a:r>
            <a:r>
              <a:rPr lang="zh-CN" altLang="en-US">
                <a:latin typeface="Times" panose="02020603050405020304" pitchFamily="18" charset="0"/>
                <a:ea typeface="宋体" panose="02010600030101010101" pitchFamily="2" charset="-122"/>
              </a:rPr>
              <a:t>” 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of lipoate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So-called “</a:t>
            </a:r>
            <a:r>
              <a:rPr lang="en-US" altLang="en-US" b="1">
                <a:latin typeface="Times" panose="02020603050405020304" pitchFamily="18" charset="0"/>
              </a:rPr>
              <a:t>substrate channeling</a:t>
            </a:r>
            <a:r>
              <a:rPr lang="en-US" altLang="en-US">
                <a:latin typeface="Times" panose="02020603050405020304" pitchFamily="18" charset="0"/>
              </a:rPr>
              <a:t>”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 descr="figure_16_06">
            <a:extLst>
              <a:ext uri="{FF2B5EF4-FFF2-40B4-BE49-F238E27FC236}">
                <a16:creationId xmlns:a16="http://schemas.microsoft.com/office/drawing/2014/main" id="{1A4AE77C-3F20-DFB8-ECB6-1223D6EFFF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3319463"/>
            <a:ext cx="5240337" cy="3422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5" name="TextBox 2">
            <a:extLst>
              <a:ext uri="{FF2B5EF4-FFF2-40B4-BE49-F238E27FC236}">
                <a16:creationId xmlns:a16="http://schemas.microsoft.com/office/drawing/2014/main" id="{8618EEEB-598A-2A29-A376-6137725C91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Pyruvate Dehydrogenase Complex Deficiency</a:t>
            </a:r>
          </a:p>
        </p:txBody>
      </p:sp>
      <p:pic>
        <p:nvPicPr>
          <p:cNvPr id="23556" name="Picture 2" descr="figure_16_02">
            <a:extLst>
              <a:ext uri="{FF2B5EF4-FFF2-40B4-BE49-F238E27FC236}">
                <a16:creationId xmlns:a16="http://schemas.microsoft.com/office/drawing/2014/main" id="{7B31C181-72B8-DA7B-A609-368A4F5EA0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588" y="1322388"/>
            <a:ext cx="3840162" cy="19621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3557" name="TextBox 4">
            <a:extLst>
              <a:ext uri="{FF2B5EF4-FFF2-40B4-BE49-F238E27FC236}">
                <a16:creationId xmlns:a16="http://schemas.microsoft.com/office/drawing/2014/main" id="{ED3B4177-2DEB-D1D9-7C72-6CB8296BB8A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48275" y="1620838"/>
            <a:ext cx="3787775" cy="3416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One of the most common form of neurodegenerative disease. </a:t>
            </a: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Why?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 b="1">
              <a:solidFill>
                <a:srgbClr val="FF0000"/>
              </a:solidFill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Possible treatment?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Low carbon, high fat diet</a:t>
            </a: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Why?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1">
            <a:extLst>
              <a:ext uri="{FF2B5EF4-FFF2-40B4-BE49-F238E27FC236}">
                <a16:creationId xmlns:a16="http://schemas.microsoft.com/office/drawing/2014/main" id="{2ED94A64-E6C4-B93E-46B7-A08AF54096D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8638" y="1582738"/>
            <a:ext cx="5967412" cy="4510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79" name="Picture 2">
            <a:extLst>
              <a:ext uri="{FF2B5EF4-FFF2-40B4-BE49-F238E27FC236}">
                <a16:creationId xmlns:a16="http://schemas.microsoft.com/office/drawing/2014/main" id="{BD773C51-DF8E-365F-DE09-CAC137EF7C4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0825" y="2917825"/>
            <a:ext cx="2817813" cy="2246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4580" name="TextBox 3">
            <a:extLst>
              <a:ext uri="{FF2B5EF4-FFF2-40B4-BE49-F238E27FC236}">
                <a16:creationId xmlns:a16="http://schemas.microsoft.com/office/drawing/2014/main" id="{E91F9807-E814-7255-6D72-731926B522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Allosteric regulation of the PDH complex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1">
            <a:extLst>
              <a:ext uri="{FF2B5EF4-FFF2-40B4-BE49-F238E27FC236}">
                <a16:creationId xmlns:a16="http://schemas.microsoft.com/office/drawing/2014/main" id="{1846D990-C137-DF1A-C59A-136F5FB8B5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3663" y="1989138"/>
            <a:ext cx="6416675" cy="386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5603" name="TextBox 2">
            <a:extLst>
              <a:ext uri="{FF2B5EF4-FFF2-40B4-BE49-F238E27FC236}">
                <a16:creationId xmlns:a16="http://schemas.microsoft.com/office/drawing/2014/main" id="{5C5B028D-D091-30FC-0AD4-9E855C528A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Covalent regulation of the PDH complex</a:t>
            </a:r>
          </a:p>
        </p:txBody>
      </p:sp>
      <p:sp>
        <p:nvSpPr>
          <p:cNvPr id="61444" name="TextBox 2">
            <a:extLst>
              <a:ext uri="{FF2B5EF4-FFF2-40B4-BE49-F238E27FC236}">
                <a16:creationId xmlns:a16="http://schemas.microsoft.com/office/drawing/2014/main" id="{055527F0-06E9-CF05-190B-940CF0C145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4525" y="5100638"/>
            <a:ext cx="283210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008B3A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Muscle contraction</a:t>
            </a: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008B3A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Epinephrine in liver</a:t>
            </a:r>
          </a:p>
        </p:txBody>
      </p:sp>
      <p:cxnSp>
        <p:nvCxnSpPr>
          <p:cNvPr id="61445" name="Straight Arrow Connector 4">
            <a:extLst>
              <a:ext uri="{FF2B5EF4-FFF2-40B4-BE49-F238E27FC236}">
                <a16:creationId xmlns:a16="http://schemas.microsoft.com/office/drawing/2014/main" id="{C270D776-5177-9A9E-BC60-E2FEAA034ED4}"/>
              </a:ext>
            </a:extLst>
          </p:cNvPr>
          <p:cNvCxnSpPr>
            <a:cxnSpLocks noChangeShapeType="1"/>
          </p:cNvCxnSpPr>
          <p:nvPr/>
        </p:nvCxnSpPr>
        <p:spPr bwMode="auto">
          <a:xfrm flipH="1" flipV="1">
            <a:off x="5076825" y="4365625"/>
            <a:ext cx="1008063" cy="719138"/>
          </a:xfrm>
          <a:prstGeom prst="straightConnector1">
            <a:avLst/>
          </a:prstGeom>
          <a:noFill/>
          <a:ln w="38100" algn="ctr">
            <a:solidFill>
              <a:srgbClr val="00B05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44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 descr="figure_16_07">
            <a:extLst>
              <a:ext uri="{FF2B5EF4-FFF2-40B4-BE49-F238E27FC236}">
                <a16:creationId xmlns:a16="http://schemas.microsoft.com/office/drawing/2014/main" id="{B0E767E9-73C8-F0D1-A835-4D90DCD264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5078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627" name="Picture 4">
            <a:extLst>
              <a:ext uri="{FF2B5EF4-FFF2-40B4-BE49-F238E27FC236}">
                <a16:creationId xmlns:a16="http://schemas.microsoft.com/office/drawing/2014/main" id="{CF9246C4-2AE9-DC9B-F03E-C2761FDECB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2588" y="2530475"/>
            <a:ext cx="1773237" cy="827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6628" name="Picture 5">
            <a:extLst>
              <a:ext uri="{FF2B5EF4-FFF2-40B4-BE49-F238E27FC236}">
                <a16:creationId xmlns:a16="http://schemas.microsoft.com/office/drawing/2014/main" id="{C5D04908-8EC0-27DE-D7DD-0773414B0C2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27988" y="2874963"/>
            <a:ext cx="936625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6629" name="TextBox 6">
            <a:extLst>
              <a:ext uri="{FF2B5EF4-FFF2-40B4-BE49-F238E27FC236}">
                <a16:creationId xmlns:a16="http://schemas.microsoft.com/office/drawing/2014/main" id="{3B464E00-E2FD-8F72-C9C7-A18D961AAE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689850" y="2744788"/>
            <a:ext cx="338138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2</a:t>
            </a:r>
          </a:p>
        </p:txBody>
      </p:sp>
      <p:cxnSp>
        <p:nvCxnSpPr>
          <p:cNvPr id="26630" name="Straight Arrow Connector 8">
            <a:extLst>
              <a:ext uri="{FF2B5EF4-FFF2-40B4-BE49-F238E27FC236}">
                <a16:creationId xmlns:a16="http://schemas.microsoft.com/office/drawing/2014/main" id="{E6151BF1-E4DA-9AAC-4BE7-23CB5959A3FA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7215188" y="2997200"/>
            <a:ext cx="452437" cy="0"/>
          </a:xfrm>
          <a:prstGeom prst="straightConnector1">
            <a:avLst/>
          </a:prstGeom>
          <a:noFill/>
          <a:ln w="25400" algn="ctr">
            <a:solidFill>
              <a:srgbClr val="FF0000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26631" name="Picture 2" descr="figure_13_22">
            <a:extLst>
              <a:ext uri="{FF2B5EF4-FFF2-40B4-BE49-F238E27FC236}">
                <a16:creationId xmlns:a16="http://schemas.microsoft.com/office/drawing/2014/main" id="{572098C3-2E2D-B114-08CB-B9CECBF57F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282" t="41179" b="35762"/>
          <a:stretch>
            <a:fillRect/>
          </a:stretch>
        </p:blipFill>
        <p:spPr bwMode="auto">
          <a:xfrm>
            <a:off x="5932488" y="4076700"/>
            <a:ext cx="2743200" cy="13350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6632" name="TextBox 9">
            <a:extLst>
              <a:ext uri="{FF2B5EF4-FFF2-40B4-BE49-F238E27FC236}">
                <a16:creationId xmlns:a16="http://schemas.microsoft.com/office/drawing/2014/main" id="{9B563C58-2514-83AC-D6D9-B2FEA89A00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1589088"/>
            <a:ext cx="3417888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b="1">
                <a:latin typeface="Times" panose="02020603050405020304" pitchFamily="18" charset="0"/>
              </a:rPr>
              <a:t>8 steps, to oxidize Acetyl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-CoA into CO</a:t>
            </a:r>
            <a:r>
              <a:rPr lang="en-US" altLang="zh-CN" b="1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en-US" b="1" baseline="-25000">
              <a:latin typeface="Times" panose="02020603050405020304" pitchFamily="18" charset="0"/>
            </a:endParaRPr>
          </a:p>
        </p:txBody>
      </p:sp>
      <p:sp>
        <p:nvSpPr>
          <p:cNvPr id="26633" name="TextBox 12">
            <a:extLst>
              <a:ext uri="{FF2B5EF4-FFF2-40B4-BE49-F238E27FC236}">
                <a16:creationId xmlns:a16="http://schemas.microsoft.com/office/drawing/2014/main" id="{BA1761D7-FF72-D9BD-0E65-20824083DF1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3535363"/>
            <a:ext cx="41402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b="1">
                <a:latin typeface="Times" panose="02020603050405020304" pitchFamily="18" charset="0"/>
              </a:rPr>
              <a:t>8 electrons lost/transferred</a:t>
            </a:r>
            <a:endParaRPr lang="en-US" altLang="en-US" b="1" baseline="-25000">
              <a:latin typeface="Times" panose="02020603050405020304" pitchFamily="18" charset="0"/>
            </a:endParaRPr>
          </a:p>
        </p:txBody>
      </p:sp>
      <p:sp>
        <p:nvSpPr>
          <p:cNvPr id="24586" name="TextBox 13">
            <a:extLst>
              <a:ext uri="{FF2B5EF4-FFF2-40B4-BE49-F238E27FC236}">
                <a16:creationId xmlns:a16="http://schemas.microsoft.com/office/drawing/2014/main" id="{0F46B892-D993-04F6-41C3-48AF2EBA86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003800" y="5661025"/>
            <a:ext cx="3784600" cy="830263"/>
          </a:xfrm>
          <a:prstGeom prst="rect">
            <a:avLst/>
          </a:prstGeom>
          <a:noFill/>
          <a:ln>
            <a:noFill/>
          </a:ln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  <a:defRPr/>
            </a:pPr>
            <a:r>
              <a:rPr lang="en-US" altLang="en-US" b="1" dirty="0">
                <a:latin typeface="Times" panose="02020603050405020304" pitchFamily="18" charset="0"/>
              </a:rPr>
              <a:t>4 dehydrogenation,</a:t>
            </a:r>
          </a:p>
          <a:p>
            <a:pPr marL="0" indent="0">
              <a:spcBef>
                <a:spcPct val="0"/>
              </a:spcBef>
              <a:defRPr/>
            </a:pPr>
            <a:r>
              <a:rPr lang="en-US" altLang="en-US" b="1" dirty="0">
                <a:latin typeface="Times" panose="02020603050405020304" pitchFamily="18" charset="0"/>
              </a:rPr>
              <a:t>    3 NADH, 1 FADH</a:t>
            </a:r>
            <a:r>
              <a:rPr lang="en-US" altLang="en-US" b="1" baseline="-25000" dirty="0">
                <a:latin typeface="Times" panose="02020603050405020304" pitchFamily="18" charset="0"/>
              </a:rPr>
              <a:t>2</a:t>
            </a:r>
          </a:p>
        </p:txBody>
      </p:sp>
      <p:sp>
        <p:nvSpPr>
          <p:cNvPr id="26635" name="TextBox 14">
            <a:extLst>
              <a:ext uri="{FF2B5EF4-FFF2-40B4-BE49-F238E27FC236}">
                <a16:creationId xmlns:a16="http://schemas.microsoft.com/office/drawing/2014/main" id="{531489C7-C220-4C50-DA61-506FCFB7769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Overview of the TCA cycle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1">
            <a:extLst>
              <a:ext uri="{FF2B5EF4-FFF2-40B4-BE49-F238E27FC236}">
                <a16:creationId xmlns:a16="http://schemas.microsoft.com/office/drawing/2014/main" id="{4CB72A82-D3D6-1C97-EBA8-0C8F677E37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060575"/>
            <a:ext cx="541496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675" name="Picture 2">
            <a:extLst>
              <a:ext uri="{FF2B5EF4-FFF2-40B4-BE49-F238E27FC236}">
                <a16:creationId xmlns:a16="http://schemas.microsoft.com/office/drawing/2014/main" id="{76A0F749-0C3C-9026-E35F-3D66969935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435100"/>
            <a:ext cx="47117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8676" name="TextBox 3">
            <a:extLst>
              <a:ext uri="{FF2B5EF4-FFF2-40B4-BE49-F238E27FC236}">
                <a16:creationId xmlns:a16="http://schemas.microsoft.com/office/drawing/2014/main" id="{AE51619D-8748-CC8F-BC81-606B5C8AD3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Overview of the TCA cycle by carbon numbers</a:t>
            </a:r>
          </a:p>
        </p:txBody>
      </p:sp>
      <p:sp>
        <p:nvSpPr>
          <p:cNvPr id="28677" name="Oval 4">
            <a:extLst>
              <a:ext uri="{FF2B5EF4-FFF2-40B4-BE49-F238E27FC236}">
                <a16:creationId xmlns:a16="http://schemas.microsoft.com/office/drawing/2014/main" id="{C995E41C-6210-BF63-CFFF-0A8A8DCF6214}"/>
              </a:ext>
            </a:extLst>
          </p:cNvPr>
          <p:cNvSpPr>
            <a:spLocks noChangeArrowheads="1"/>
          </p:cNvSpPr>
          <p:nvPr/>
        </p:nvSpPr>
        <p:spPr bwMode="auto">
          <a:xfrm rot="3394193">
            <a:off x="6007893" y="2088357"/>
            <a:ext cx="2411413" cy="1803400"/>
          </a:xfrm>
          <a:prstGeom prst="ellipse">
            <a:avLst/>
          </a:prstGeom>
          <a:solidFill>
            <a:srgbClr val="FFC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8678" name="Oval 5">
            <a:extLst>
              <a:ext uri="{FF2B5EF4-FFF2-40B4-BE49-F238E27FC236}">
                <a16:creationId xmlns:a16="http://schemas.microsoft.com/office/drawing/2014/main" id="{0FEA5DB9-0BD3-6044-8600-1BE92C5BD14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74257" y="3280568"/>
            <a:ext cx="3441700" cy="2182813"/>
          </a:xfrm>
          <a:prstGeom prst="ellipse">
            <a:avLst/>
          </a:prstGeom>
          <a:solidFill>
            <a:srgbClr val="66B134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8679" name="Oval 6">
            <a:extLst>
              <a:ext uri="{FF2B5EF4-FFF2-40B4-BE49-F238E27FC236}">
                <a16:creationId xmlns:a16="http://schemas.microsoft.com/office/drawing/2014/main" id="{EF36C435-1FA4-FB70-CA20-A52790A683FD}"/>
              </a:ext>
            </a:extLst>
          </p:cNvPr>
          <p:cNvSpPr>
            <a:spLocks noChangeArrowheads="1"/>
          </p:cNvSpPr>
          <p:nvPr/>
        </p:nvSpPr>
        <p:spPr bwMode="auto">
          <a:xfrm rot="-2682881">
            <a:off x="5989638" y="4448175"/>
            <a:ext cx="2922587" cy="1554163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28680" name="TextBox 7">
            <a:extLst>
              <a:ext uri="{FF2B5EF4-FFF2-40B4-BE49-F238E27FC236}">
                <a16:creationId xmlns:a16="http://schemas.microsoft.com/office/drawing/2014/main" id="{E4DC9373-636B-CF94-BDFD-4EC8437538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429000"/>
            <a:ext cx="31908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1 (Step 1, 2)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2C+4C=6C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2 (Step 3, 4, 5)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6C to 5C to 4C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3 (Step 6, 7, 8)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Regenerate 4C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 descr="unnumbered_16_p640">
            <a:extLst>
              <a:ext uri="{FF2B5EF4-FFF2-40B4-BE49-F238E27FC236}">
                <a16:creationId xmlns:a16="http://schemas.microsoft.com/office/drawing/2014/main" id="{ADAF33EF-57A7-4FBB-90C6-DF0B43752F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557338"/>
            <a:ext cx="6737350" cy="4349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9699" name="TextBox 4">
            <a:extLst>
              <a:ext uri="{FF2B5EF4-FFF2-40B4-BE49-F238E27FC236}">
                <a16:creationId xmlns:a16="http://schemas.microsoft.com/office/drawing/2014/main" id="{4ED541B9-6CF0-29FB-63E8-863E74767C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1: production of Citrate from acetyl-CoA and Oxaloacetate</a:t>
            </a:r>
          </a:p>
        </p:txBody>
      </p:sp>
      <p:sp>
        <p:nvSpPr>
          <p:cNvPr id="29700" name="TextBox 1">
            <a:extLst>
              <a:ext uri="{FF2B5EF4-FFF2-40B4-BE49-F238E27FC236}">
                <a16:creationId xmlns:a16="http://schemas.microsoft.com/office/drawing/2014/main" id="{7CCCA95C-49F4-F24C-87DC-C040641060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284663" y="5710238"/>
            <a:ext cx="460851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solidFill>
                  <a:srgbClr val="FF0000"/>
                </a:solidFill>
                <a:latin typeface="Times" panose="02020603050405020304" pitchFamily="18" charset="0"/>
              </a:rPr>
              <a:t>Irreversible</a:t>
            </a:r>
            <a:r>
              <a:rPr lang="en-US" altLang="en-US">
                <a:latin typeface="Times" panose="02020603050405020304" pitchFamily="18" charset="0"/>
              </a:rPr>
              <a:t>, due to large negative change in Gibbs free energy. 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 descr="figure_16_09">
            <a:extLst>
              <a:ext uri="{FF2B5EF4-FFF2-40B4-BE49-F238E27FC236}">
                <a16:creationId xmlns:a16="http://schemas.microsoft.com/office/drawing/2014/main" id="{1FAFCC38-6F88-FE2F-5B01-35DBE2A65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288" y="76200"/>
            <a:ext cx="6048375" cy="66309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747" name="Picture 2" descr="figure_16_08">
            <a:extLst>
              <a:ext uri="{FF2B5EF4-FFF2-40B4-BE49-F238E27FC236}">
                <a16:creationId xmlns:a16="http://schemas.microsoft.com/office/drawing/2014/main" id="{1E0822BF-EC89-E3F0-C83B-DC2026907D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625" y="149225"/>
            <a:ext cx="3052763" cy="45227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1748" name="Rectangle 6">
            <a:extLst>
              <a:ext uri="{FF2B5EF4-FFF2-40B4-BE49-F238E27FC236}">
                <a16:creationId xmlns:a16="http://schemas.microsoft.com/office/drawing/2014/main" id="{106D86DE-4DCD-C0A8-F70E-32F9D8BCD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00788" y="5013325"/>
            <a:ext cx="2843212" cy="1816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en-US" sz="2800" b="1">
                <a:latin typeface="Times" panose="02020603050405020304" pitchFamily="18" charset="0"/>
                <a:ea typeface="宋体" panose="02010600030101010101" pitchFamily="2" charset="-122"/>
              </a:rPr>
              <a:t>C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</a:rPr>
              <a:t>itrate synthase acts as a general acid-base catalyst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 descr="unnumbered_16_p641">
            <a:extLst>
              <a:ext uri="{FF2B5EF4-FFF2-40B4-BE49-F238E27FC236}">
                <a16:creationId xmlns:a16="http://schemas.microsoft.com/office/drawing/2014/main" id="{29A9A132-8040-5392-4D56-4073F49561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1341438"/>
            <a:ext cx="7080250" cy="48879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5" name="TextBox 4">
            <a:extLst>
              <a:ext uri="{FF2B5EF4-FFF2-40B4-BE49-F238E27FC236}">
                <a16:creationId xmlns:a16="http://schemas.microsoft.com/office/drawing/2014/main" id="{8AB9F045-5BC3-1481-8116-CBB569B1B49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2: isomerization of Citrate into Isocitrate</a:t>
            </a:r>
          </a:p>
        </p:txBody>
      </p:sp>
      <p:pic>
        <p:nvPicPr>
          <p:cNvPr id="33796" name="Picture 2" descr="figure_16_10">
            <a:extLst>
              <a:ext uri="{FF2B5EF4-FFF2-40B4-BE49-F238E27FC236}">
                <a16:creationId xmlns:a16="http://schemas.microsoft.com/office/drawing/2014/main" id="{5C11738D-3B12-89EE-9714-39489992C3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3787775"/>
            <a:ext cx="2952750" cy="2441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3797" name="TextBox 1">
            <a:extLst>
              <a:ext uri="{FF2B5EF4-FFF2-40B4-BE49-F238E27FC236}">
                <a16:creationId xmlns:a16="http://schemas.microsoft.com/office/drawing/2014/main" id="{36092BCF-0BCD-DDDC-651F-48C84A0CB51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56100" y="6034088"/>
            <a:ext cx="4560888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 i="1">
                <a:solidFill>
                  <a:srgbClr val="FF0000"/>
                </a:solidFill>
                <a:latin typeface="Times" panose="02020603050405020304" pitchFamily="18" charset="0"/>
              </a:rPr>
              <a:t>Trans</a:t>
            </a:r>
            <a:r>
              <a:rPr lang="en-US" altLang="en-US">
                <a:latin typeface="Times" panose="02020603050405020304" pitchFamily="18" charset="0"/>
              </a:rPr>
              <a:t> H</a:t>
            </a:r>
            <a:r>
              <a:rPr lang="en-US" altLang="en-US" baseline="-25000">
                <a:latin typeface="Times" panose="02020603050405020304" pitchFamily="18" charset="0"/>
              </a:rPr>
              <a:t>2</a:t>
            </a:r>
            <a:r>
              <a:rPr lang="en-US" altLang="en-US">
                <a:latin typeface="Times" panose="02020603050405020304" pitchFamily="18" charset="0"/>
              </a:rPr>
              <a:t>0 elimination and addition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unnumbered_16_p633">
            <a:extLst>
              <a:ext uri="{FF2B5EF4-FFF2-40B4-BE49-F238E27FC236}">
                <a16:creationId xmlns:a16="http://schemas.microsoft.com/office/drawing/2014/main" id="{18A805F7-1F62-B0D4-F5C8-A7C0D83638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6475" y="1247775"/>
            <a:ext cx="2173288" cy="30527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123" name="Picture 2" descr="figure_16_01">
            <a:extLst>
              <a:ext uri="{FF2B5EF4-FFF2-40B4-BE49-F238E27FC236}">
                <a16:creationId xmlns:a16="http://schemas.microsoft.com/office/drawing/2014/main" id="{D102CC23-D598-BB1B-5692-047F6E0B0B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5788" y="188913"/>
            <a:ext cx="3443287" cy="655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4" name="Rectangle 5">
            <a:extLst>
              <a:ext uri="{FF2B5EF4-FFF2-40B4-BE49-F238E27FC236}">
                <a16:creationId xmlns:a16="http://schemas.microsoft.com/office/drawing/2014/main" id="{1731A72B-7871-17F4-6B08-6514521E26A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9550" y="4522788"/>
            <a:ext cx="4789488" cy="1944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zh-CN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final common pathway involved in the oxidation of carbohydrates, fats, and proteins into CO</a:t>
            </a:r>
            <a:r>
              <a:rPr lang="zh-CN" altLang="zh-CN" b="1" i="1" baseline="-250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zh-CN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and H</a:t>
            </a:r>
            <a:r>
              <a:rPr lang="zh-CN" altLang="zh-CN" b="1" i="1" baseline="-25000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2</a:t>
            </a:r>
            <a:r>
              <a:rPr lang="zh-CN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O to generate ATP by linking with oxidative phosphorylation); </a:t>
            </a:r>
            <a:endParaRPr lang="en-US" altLang="zh-CN" b="1" i="1">
              <a:latin typeface="Times" panose="02020603050405020304" pitchFamily="18" charset="0"/>
              <a:ea typeface="宋体" panose="02010600030101010101" pitchFamily="2" charset="-122"/>
              <a:cs typeface="Times" panose="02020603050405020304" pitchFamily="18" charset="0"/>
            </a:endParaRPr>
          </a:p>
        </p:txBody>
      </p:sp>
      <p:sp>
        <p:nvSpPr>
          <p:cNvPr id="5125" name="TextBox 6">
            <a:extLst>
              <a:ext uri="{FF2B5EF4-FFF2-40B4-BE49-F238E27FC236}">
                <a16:creationId xmlns:a16="http://schemas.microsoft.com/office/drawing/2014/main" id="{84C4FE28-1E8E-C0C7-1151-0F97F6782A0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87338" y="333375"/>
            <a:ext cx="4572000" cy="58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The Citric Acid Cycle</a:t>
            </a:r>
          </a:p>
        </p:txBody>
      </p:sp>
      <p:sp>
        <p:nvSpPr>
          <p:cNvPr id="5126" name="TextBox 7">
            <a:extLst>
              <a:ext uri="{FF2B5EF4-FFF2-40B4-BE49-F238E27FC236}">
                <a16:creationId xmlns:a16="http://schemas.microsoft.com/office/drawing/2014/main" id="{75BB271D-7891-C2AB-4806-EBCBC8CDA21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775" y="1700213"/>
            <a:ext cx="3419475" cy="20621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>
                <a:latin typeface="Times" panose="02020603050405020304" pitchFamily="18" charset="0"/>
              </a:rPr>
              <a:t>Also known as the </a:t>
            </a:r>
            <a:r>
              <a:rPr lang="en-US" altLang="en-US" sz="3200" b="1">
                <a:latin typeface="Times" panose="02020603050405020304" pitchFamily="18" charset="0"/>
              </a:rPr>
              <a:t>Tricarboxylic Acid Cycle</a:t>
            </a:r>
            <a:r>
              <a:rPr lang="en-US" altLang="en-US" sz="3200">
                <a:latin typeface="Times" panose="02020603050405020304" pitchFamily="18" charset="0"/>
              </a:rPr>
              <a:t> (TCA),</a:t>
            </a:r>
          </a:p>
          <a:p>
            <a:pPr algn="ctr">
              <a:spcBef>
                <a:spcPct val="0"/>
              </a:spcBef>
            </a:pPr>
            <a:r>
              <a:rPr lang="en-US" altLang="en-US" sz="3200">
                <a:latin typeface="Times" panose="02020603050405020304" pitchFamily="18" charset="0"/>
              </a:rPr>
              <a:t>or the </a:t>
            </a:r>
            <a:r>
              <a:rPr lang="en-US" altLang="en-US" sz="3200" b="1">
                <a:latin typeface="Times" panose="02020603050405020304" pitchFamily="18" charset="0"/>
              </a:rPr>
              <a:t>Krebs Cycle 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 descr="box_16_01_01">
            <a:extLst>
              <a:ext uri="{FF2B5EF4-FFF2-40B4-BE49-F238E27FC236}">
                <a16:creationId xmlns:a16="http://schemas.microsoft.com/office/drawing/2014/main" id="{824BA937-BF32-2B80-FCAF-8C44779E5C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00213"/>
            <a:ext cx="9144000" cy="5157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5843" name="矩形 4">
            <a:extLst>
              <a:ext uri="{FF2B5EF4-FFF2-40B4-BE49-F238E27FC236}">
                <a16:creationId xmlns:a16="http://schemas.microsoft.com/office/drawing/2014/main" id="{349AC494-25F6-4C2F-2885-45C1629C979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0825" y="1716088"/>
            <a:ext cx="5886450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Ferritin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is an iron storage protein;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 New Roman" panose="02020603050405020304" pitchFamily="18" charset="0"/>
                <a:ea typeface="宋体" panose="02010600030101010101" pitchFamily="2" charset="-122"/>
              </a:rPr>
              <a:t>Transferrin </a:t>
            </a:r>
            <a:r>
              <a:rPr lang="en-US" altLang="zh-CN" b="1">
                <a:latin typeface="Times New Roman" panose="02020603050405020304" pitchFamily="18" charset="0"/>
                <a:ea typeface="宋体" panose="02010600030101010101" pitchFamily="2" charset="-122"/>
              </a:rPr>
              <a:t>is an iron transporting protein.</a:t>
            </a:r>
          </a:p>
        </p:txBody>
      </p:sp>
      <p:sp>
        <p:nvSpPr>
          <p:cNvPr id="35844" name="TextBox 6">
            <a:extLst>
              <a:ext uri="{FF2B5EF4-FFF2-40B4-BE49-F238E27FC236}">
                <a16:creationId xmlns:a16="http://schemas.microsoft.com/office/drawing/2014/main" id="{9E3C77D5-C256-A822-5FF0-3E61B8B37D6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Moonlighting of Aconitase as IRP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6866" name="Picture 1">
            <a:extLst>
              <a:ext uri="{FF2B5EF4-FFF2-40B4-BE49-F238E27FC236}">
                <a16:creationId xmlns:a16="http://schemas.microsoft.com/office/drawing/2014/main" id="{3C5F2982-688F-483F-FAE9-BB838115E0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060575"/>
            <a:ext cx="541496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6867" name="Picture 2">
            <a:extLst>
              <a:ext uri="{FF2B5EF4-FFF2-40B4-BE49-F238E27FC236}">
                <a16:creationId xmlns:a16="http://schemas.microsoft.com/office/drawing/2014/main" id="{1B6D377A-7BAB-79BA-5743-2F07F0C8EE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435100"/>
            <a:ext cx="47117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6868" name="TextBox 3">
            <a:extLst>
              <a:ext uri="{FF2B5EF4-FFF2-40B4-BE49-F238E27FC236}">
                <a16:creationId xmlns:a16="http://schemas.microsoft.com/office/drawing/2014/main" id="{C7C70D63-1E59-2F3F-6AC1-E1E0D295F05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Overview of the TCA cycle by carbon numbers</a:t>
            </a:r>
          </a:p>
        </p:txBody>
      </p:sp>
      <p:sp>
        <p:nvSpPr>
          <p:cNvPr id="36869" name="Oval 4">
            <a:extLst>
              <a:ext uri="{FF2B5EF4-FFF2-40B4-BE49-F238E27FC236}">
                <a16:creationId xmlns:a16="http://schemas.microsoft.com/office/drawing/2014/main" id="{367864E0-A8A5-B1A1-EEF0-B1BEFEB0E392}"/>
              </a:ext>
            </a:extLst>
          </p:cNvPr>
          <p:cNvSpPr>
            <a:spLocks noChangeArrowheads="1"/>
          </p:cNvSpPr>
          <p:nvPr/>
        </p:nvSpPr>
        <p:spPr bwMode="auto">
          <a:xfrm rot="3394193">
            <a:off x="6007893" y="2088357"/>
            <a:ext cx="2411413" cy="1803400"/>
          </a:xfrm>
          <a:prstGeom prst="ellipse">
            <a:avLst/>
          </a:prstGeom>
          <a:solidFill>
            <a:srgbClr val="FFC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6870" name="Oval 5">
            <a:extLst>
              <a:ext uri="{FF2B5EF4-FFF2-40B4-BE49-F238E27FC236}">
                <a16:creationId xmlns:a16="http://schemas.microsoft.com/office/drawing/2014/main" id="{C9E02807-957E-F86F-5694-FC448B10C508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74257" y="3280568"/>
            <a:ext cx="3441700" cy="2182813"/>
          </a:xfrm>
          <a:prstGeom prst="ellipse">
            <a:avLst/>
          </a:prstGeom>
          <a:solidFill>
            <a:srgbClr val="66B134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6871" name="Oval 6">
            <a:extLst>
              <a:ext uri="{FF2B5EF4-FFF2-40B4-BE49-F238E27FC236}">
                <a16:creationId xmlns:a16="http://schemas.microsoft.com/office/drawing/2014/main" id="{85D87D33-0B33-81B3-D3B1-DEB43E2BDB85}"/>
              </a:ext>
            </a:extLst>
          </p:cNvPr>
          <p:cNvSpPr>
            <a:spLocks noChangeArrowheads="1"/>
          </p:cNvSpPr>
          <p:nvPr/>
        </p:nvSpPr>
        <p:spPr bwMode="auto">
          <a:xfrm rot="-2682881">
            <a:off x="5989638" y="4448175"/>
            <a:ext cx="2922587" cy="1554163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36872" name="TextBox 7">
            <a:extLst>
              <a:ext uri="{FF2B5EF4-FFF2-40B4-BE49-F238E27FC236}">
                <a16:creationId xmlns:a16="http://schemas.microsoft.com/office/drawing/2014/main" id="{707CFEA1-2FBF-303D-AC9B-9437FA2469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429000"/>
            <a:ext cx="31908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1 (Step 1, 2)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2C+4C=6C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2 (Step 3, 4, 5)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6C to 5C to 4C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3 (Step 6, 7, 8)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Regenerate 4C</a:t>
            </a: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 descr="figure_16_11">
            <a:extLst>
              <a:ext uri="{FF2B5EF4-FFF2-40B4-BE49-F238E27FC236}">
                <a16:creationId xmlns:a16="http://schemas.microsoft.com/office/drawing/2014/main" id="{15A5D6A9-ABA8-BB60-77A9-A07B2849F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63" y="1843088"/>
            <a:ext cx="9126537" cy="345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7891" name="TextBox 4">
            <a:extLst>
              <a:ext uri="{FF2B5EF4-FFF2-40B4-BE49-F238E27FC236}">
                <a16:creationId xmlns:a16="http://schemas.microsoft.com/office/drawing/2014/main" id="{546E9551-85DA-5812-C880-CE192621680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3: oxidative decarboxylation of isocitrate into </a:t>
            </a:r>
            <a:r>
              <a:rPr lang="el-GR" altLang="en-US" sz="3200" b="1">
                <a:latin typeface="Times" panose="02020603050405020304" pitchFamily="18" charset="0"/>
              </a:rPr>
              <a:t>α</a:t>
            </a:r>
            <a:r>
              <a:rPr lang="en-US" altLang="en-US" sz="3200" b="1">
                <a:latin typeface="Times" panose="02020603050405020304" pitchFamily="18" charset="0"/>
              </a:rPr>
              <a:t>-ketoglutarate</a:t>
            </a:r>
          </a:p>
        </p:txBody>
      </p:sp>
      <p:sp>
        <p:nvSpPr>
          <p:cNvPr id="37892" name="TextBox 1">
            <a:extLst>
              <a:ext uri="{FF2B5EF4-FFF2-40B4-BE49-F238E27FC236}">
                <a16:creationId xmlns:a16="http://schemas.microsoft.com/office/drawing/2014/main" id="{49B00C9E-FAB5-4AA5-5AA8-A9C87228091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867400" y="5199063"/>
            <a:ext cx="2667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l-GR" altLang="en-US" b="1">
                <a:latin typeface="Times" panose="02020603050405020304" pitchFamily="18" charset="0"/>
              </a:rPr>
              <a:t>Δ</a:t>
            </a:r>
            <a:r>
              <a:rPr lang="en-US" altLang="en-US" b="1">
                <a:latin typeface="Times" panose="02020603050405020304" pitchFamily="18" charset="0"/>
              </a:rPr>
              <a:t>G</a:t>
            </a:r>
            <a:r>
              <a:rPr lang="en-US" altLang="en-US" b="1" baseline="30000">
                <a:latin typeface="Times" panose="02020603050405020304" pitchFamily="18" charset="0"/>
              </a:rPr>
              <a:t>’o</a:t>
            </a:r>
            <a:r>
              <a:rPr lang="en-US" altLang="en-US" b="1">
                <a:latin typeface="Times" panose="02020603050405020304" pitchFamily="18" charset="0"/>
              </a:rPr>
              <a:t> = - 7.1 kJ/mol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 descr="unnumbered_16_p644">
            <a:extLst>
              <a:ext uri="{FF2B5EF4-FFF2-40B4-BE49-F238E27FC236}">
                <a16:creationId xmlns:a16="http://schemas.microsoft.com/office/drawing/2014/main" id="{4EDB6CE9-9707-FDEB-8574-A8DCD272D9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635125"/>
            <a:ext cx="8531225" cy="4457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9939" name="TextBox 4">
            <a:extLst>
              <a:ext uri="{FF2B5EF4-FFF2-40B4-BE49-F238E27FC236}">
                <a16:creationId xmlns:a16="http://schemas.microsoft.com/office/drawing/2014/main" id="{0E98F451-4C69-D111-51BE-94E7FAD040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4: oxidative decarboxylation of </a:t>
            </a:r>
            <a:r>
              <a:rPr lang="el-GR" altLang="en-US" sz="3200" b="1">
                <a:latin typeface="Times" panose="02020603050405020304" pitchFamily="18" charset="0"/>
              </a:rPr>
              <a:t>α</a:t>
            </a:r>
            <a:r>
              <a:rPr lang="en-US" altLang="en-US" sz="3200" b="1">
                <a:latin typeface="Times" panose="02020603050405020304" pitchFamily="18" charset="0"/>
              </a:rPr>
              <a:t>-Ketoglutarate into Succinyl-CoA</a:t>
            </a: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 descr="figure_16_12">
            <a:extLst>
              <a:ext uri="{FF2B5EF4-FFF2-40B4-BE49-F238E27FC236}">
                <a16:creationId xmlns:a16="http://schemas.microsoft.com/office/drawing/2014/main" id="{4865A165-6065-6324-E003-397B112B7E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6388" y="2060575"/>
            <a:ext cx="8531225" cy="44640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1987" name="Rectangle 5">
            <a:extLst>
              <a:ext uri="{FF2B5EF4-FFF2-40B4-BE49-F238E27FC236}">
                <a16:creationId xmlns:a16="http://schemas.microsoft.com/office/drawing/2014/main" id="{A5D419EE-4978-45D8-9611-93EE870D53E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188913"/>
            <a:ext cx="9144000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l-GR" altLang="zh-CN" sz="3200" b="1">
                <a:latin typeface="Times" panose="02020603050405020304" pitchFamily="18" charset="0"/>
                <a:cs typeface="Times" panose="02020603050405020304" pitchFamily="18" charset="0"/>
              </a:rPr>
              <a:t>α</a:t>
            </a: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-ketoglutarate dehydrogenase is similar to the pyruvate dehydrogenase and branched chain a-keto acid dehydrogenase complexes</a:t>
            </a: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 descr="unnumbered_16_p645">
            <a:extLst>
              <a:ext uri="{FF2B5EF4-FFF2-40B4-BE49-F238E27FC236}">
                <a16:creationId xmlns:a16="http://schemas.microsoft.com/office/drawing/2014/main" id="{20F7A4FA-FE5A-9D2E-E10C-4914DB7817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050" y="1987550"/>
            <a:ext cx="7073900" cy="35290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4035" name="TextBox 4">
            <a:extLst>
              <a:ext uri="{FF2B5EF4-FFF2-40B4-BE49-F238E27FC236}">
                <a16:creationId xmlns:a16="http://schemas.microsoft.com/office/drawing/2014/main" id="{1D855219-066D-CB18-1D5B-B2B2A7C9A28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5: production of GTP and Succinate from breakdown of Succinyl-CoA</a:t>
            </a: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 descr="figure_16_13a">
            <a:extLst>
              <a:ext uri="{FF2B5EF4-FFF2-40B4-BE49-F238E27FC236}">
                <a16:creationId xmlns:a16="http://schemas.microsoft.com/office/drawing/2014/main" id="{E51DAFDC-F055-086F-973B-F5B498CE83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231775"/>
            <a:ext cx="4878388" cy="639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6083" name="Rectangle 2">
            <a:extLst>
              <a:ext uri="{FF2B5EF4-FFF2-40B4-BE49-F238E27FC236}">
                <a16:creationId xmlns:a16="http://schemas.microsoft.com/office/drawing/2014/main" id="{00FA9F7C-5D43-0945-3749-2709BB1BA5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60925" y="485775"/>
            <a:ext cx="4248150" cy="2943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>
              <a:spcBef>
                <a:spcPct val="0"/>
              </a:spcBef>
            </a:pP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S</a:t>
            </a:r>
            <a:r>
              <a:rPr lang="zh-CN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uccinyl-CoA synthetase</a:t>
            </a:r>
            <a:r>
              <a:rPr lang="zh-CN" altLang="en-US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en-US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catalyzes </a:t>
            </a:r>
            <a:r>
              <a:rPr lang="zh-CN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</a:t>
            </a:r>
            <a:r>
              <a:rPr lang="zh-CN" altLang="en-US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</a:t>
            </a:r>
            <a:r>
              <a:rPr lang="zh-CN" altLang="zh-CN" sz="2800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he substrate-level phosphorylation via a phosphorylated enzyme intermediate</a:t>
            </a:r>
          </a:p>
        </p:txBody>
      </p:sp>
      <p:sp>
        <p:nvSpPr>
          <p:cNvPr id="46084" name="TextBox 1">
            <a:extLst>
              <a:ext uri="{FF2B5EF4-FFF2-40B4-BE49-F238E27FC236}">
                <a16:creationId xmlns:a16="http://schemas.microsoft.com/office/drawing/2014/main" id="{68190106-9C2E-5971-202A-3DEB5EB6711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43438" y="3933825"/>
            <a:ext cx="4421187" cy="1938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GTP can be converted to ATP. 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No ATP is generated in TCA cycle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130" name="Picture 1">
            <a:extLst>
              <a:ext uri="{FF2B5EF4-FFF2-40B4-BE49-F238E27FC236}">
                <a16:creationId xmlns:a16="http://schemas.microsoft.com/office/drawing/2014/main" id="{6427759E-275D-228F-C8A1-04FAD2675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29038" y="2060575"/>
            <a:ext cx="5414962" cy="432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8131" name="Picture 2">
            <a:extLst>
              <a:ext uri="{FF2B5EF4-FFF2-40B4-BE49-F238E27FC236}">
                <a16:creationId xmlns:a16="http://schemas.microsoft.com/office/drawing/2014/main" id="{2BEC744B-C42F-39CE-37C8-5F4C18F9CD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5438" y="1435100"/>
            <a:ext cx="4711700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2" name="TextBox 3">
            <a:extLst>
              <a:ext uri="{FF2B5EF4-FFF2-40B4-BE49-F238E27FC236}">
                <a16:creationId xmlns:a16="http://schemas.microsoft.com/office/drawing/2014/main" id="{4E1FE287-5C0B-6B9B-B1C8-7E80F23E78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Overview of the TCA cycle by carbon numbers</a:t>
            </a:r>
          </a:p>
        </p:txBody>
      </p:sp>
      <p:sp>
        <p:nvSpPr>
          <p:cNvPr id="48133" name="Oval 4">
            <a:extLst>
              <a:ext uri="{FF2B5EF4-FFF2-40B4-BE49-F238E27FC236}">
                <a16:creationId xmlns:a16="http://schemas.microsoft.com/office/drawing/2014/main" id="{BF4BF319-E26E-0B52-BFCD-EAC042142783}"/>
              </a:ext>
            </a:extLst>
          </p:cNvPr>
          <p:cNvSpPr>
            <a:spLocks noChangeArrowheads="1"/>
          </p:cNvSpPr>
          <p:nvPr/>
        </p:nvSpPr>
        <p:spPr bwMode="auto">
          <a:xfrm rot="3394193">
            <a:off x="6007893" y="2088357"/>
            <a:ext cx="2411413" cy="1803400"/>
          </a:xfrm>
          <a:prstGeom prst="ellipse">
            <a:avLst/>
          </a:prstGeom>
          <a:solidFill>
            <a:srgbClr val="FFC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8134" name="Oval 5">
            <a:extLst>
              <a:ext uri="{FF2B5EF4-FFF2-40B4-BE49-F238E27FC236}">
                <a16:creationId xmlns:a16="http://schemas.microsoft.com/office/drawing/2014/main" id="{32B69ADD-3EFF-F2EC-F16C-45AF9C40D88A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3574257" y="3280568"/>
            <a:ext cx="3441700" cy="2182813"/>
          </a:xfrm>
          <a:prstGeom prst="ellipse">
            <a:avLst/>
          </a:prstGeom>
          <a:solidFill>
            <a:srgbClr val="66B134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8135" name="Oval 6">
            <a:extLst>
              <a:ext uri="{FF2B5EF4-FFF2-40B4-BE49-F238E27FC236}">
                <a16:creationId xmlns:a16="http://schemas.microsoft.com/office/drawing/2014/main" id="{3C74879E-AF19-60A0-E2E0-E860B70B3DA9}"/>
              </a:ext>
            </a:extLst>
          </p:cNvPr>
          <p:cNvSpPr>
            <a:spLocks noChangeArrowheads="1"/>
          </p:cNvSpPr>
          <p:nvPr/>
        </p:nvSpPr>
        <p:spPr bwMode="auto">
          <a:xfrm rot="-2682881">
            <a:off x="5989638" y="4448175"/>
            <a:ext cx="2922587" cy="1554163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48136" name="TextBox 7">
            <a:extLst>
              <a:ext uri="{FF2B5EF4-FFF2-40B4-BE49-F238E27FC236}">
                <a16:creationId xmlns:a16="http://schemas.microsoft.com/office/drawing/2014/main" id="{AE91283E-DD6C-4750-C174-C164CBB9E8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6550" y="3429000"/>
            <a:ext cx="3190875" cy="304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1 (Step 1, 2)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2C+4C=6C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2 (Step 3, 4, 5)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6C to 5C to 4C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Stage 3 (Step 6, 7, 8)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Regenerate 4C</a:t>
            </a: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154" name="Picture 2" descr="unnumbered_16_p646">
            <a:extLst>
              <a:ext uri="{FF2B5EF4-FFF2-40B4-BE49-F238E27FC236}">
                <a16:creationId xmlns:a16="http://schemas.microsoft.com/office/drawing/2014/main" id="{F70CFBC3-3BF0-997E-4301-D78F8AB4C8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550" y="1773238"/>
            <a:ext cx="7504113" cy="3810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9155" name="TextBox 4">
            <a:extLst>
              <a:ext uri="{FF2B5EF4-FFF2-40B4-BE49-F238E27FC236}">
                <a16:creationId xmlns:a16="http://schemas.microsoft.com/office/drawing/2014/main" id="{58534C77-6E7E-5337-B2A5-B6F5346177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6: oxidation of Succinate to Fumarate</a:t>
            </a:r>
          </a:p>
        </p:txBody>
      </p:sp>
      <p:sp>
        <p:nvSpPr>
          <p:cNvPr id="48132" name="Rectangle 12">
            <a:extLst>
              <a:ext uri="{FF2B5EF4-FFF2-40B4-BE49-F238E27FC236}">
                <a16:creationId xmlns:a16="http://schemas.microsoft.com/office/drawing/2014/main" id="{75137E17-569C-CF8E-5722-F995B1C9C9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75225" y="5521325"/>
            <a:ext cx="3962400" cy="1016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en-US" altLang="zh-CN" sz="2000" b="1">
                <a:latin typeface="Times New Roman" panose="02020603050405020304" pitchFamily="18" charset="0"/>
                <a:ea typeface="宋体" panose="02010600030101010101" pitchFamily="2" charset="-122"/>
              </a:rPr>
              <a:t>A competitive  inhibitor of the succinate dehydrogenase, blocks TCA cycle. </a:t>
            </a:r>
          </a:p>
        </p:txBody>
      </p:sp>
      <p:pic>
        <p:nvPicPr>
          <p:cNvPr id="48133" name="Picture 5">
            <a:extLst>
              <a:ext uri="{FF2B5EF4-FFF2-40B4-BE49-F238E27FC236}">
                <a16:creationId xmlns:a16="http://schemas.microsoft.com/office/drawing/2014/main" id="{2067375F-C542-3842-820B-7C839AF6E7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3575" y="4695825"/>
            <a:ext cx="1401763" cy="1841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8134" name="Rectangle 7">
            <a:extLst>
              <a:ext uri="{FF2B5EF4-FFF2-40B4-BE49-F238E27FC236}">
                <a16:creationId xmlns:a16="http://schemas.microsoft.com/office/drawing/2014/main" id="{8B850E8D-5853-14EF-0D87-5F604384F1D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052763" y="4556125"/>
            <a:ext cx="1736725" cy="1930400"/>
          </a:xfrm>
          <a:prstGeom prst="rect">
            <a:avLst/>
          </a:prstGeom>
          <a:solidFill>
            <a:srgbClr val="FF00FF">
              <a:alpha val="23921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endParaRPr lang="zh-CN" altLang="en-US" b="1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132" grpId="0"/>
      <p:bldP spid="4813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02" name="Picture 2" descr="unnumbered_16_p647b">
            <a:extLst>
              <a:ext uri="{FF2B5EF4-FFF2-40B4-BE49-F238E27FC236}">
                <a16:creationId xmlns:a16="http://schemas.microsoft.com/office/drawing/2014/main" id="{CDDD1782-F3A6-4833-3989-6B01A3E28A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8013" y="1125538"/>
            <a:ext cx="5357812" cy="5632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1203" name="TextBox 4">
            <a:extLst>
              <a:ext uri="{FF2B5EF4-FFF2-40B4-BE49-F238E27FC236}">
                <a16:creationId xmlns:a16="http://schemas.microsoft.com/office/drawing/2014/main" id="{F4CBE3AD-7468-00CE-6162-1D1A395EC37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7: hydration of Fumarate to L-Malate</a:t>
            </a:r>
          </a:p>
        </p:txBody>
      </p:sp>
      <p:sp>
        <p:nvSpPr>
          <p:cNvPr id="51204" name="TextBox 1">
            <a:extLst>
              <a:ext uri="{FF2B5EF4-FFF2-40B4-BE49-F238E27FC236}">
                <a16:creationId xmlns:a16="http://schemas.microsoft.com/office/drawing/2014/main" id="{B19736BA-04D5-5B63-46E8-304BFA0066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4292600"/>
            <a:ext cx="4264025" cy="831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Fumarase: strictly stereo-specific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Only L-Malate is formed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3">
            <a:extLst>
              <a:ext uri="{FF2B5EF4-FFF2-40B4-BE49-F238E27FC236}">
                <a16:creationId xmlns:a16="http://schemas.microsoft.com/office/drawing/2014/main" id="{C13CA243-072C-229F-68EE-72734879CCD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981075"/>
            <a:ext cx="8077200" cy="4886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TextBox 5">
            <a:extLst>
              <a:ext uri="{FF2B5EF4-FFF2-40B4-BE49-F238E27FC236}">
                <a16:creationId xmlns:a16="http://schemas.microsoft.com/office/drawing/2014/main" id="{1DF34CA7-322D-C196-07C7-718C092065A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3789363"/>
            <a:ext cx="2598737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solidFill>
                  <a:srgbClr val="FF0000"/>
                </a:solidFill>
                <a:latin typeface="Times" panose="02020603050405020304" pitchFamily="18" charset="0"/>
              </a:rPr>
              <a:t>From many to one</a:t>
            </a:r>
          </a:p>
        </p:txBody>
      </p:sp>
      <p:sp>
        <p:nvSpPr>
          <p:cNvPr id="7172" name="TextBox 6">
            <a:extLst>
              <a:ext uri="{FF2B5EF4-FFF2-40B4-BE49-F238E27FC236}">
                <a16:creationId xmlns:a16="http://schemas.microsoft.com/office/drawing/2014/main" id="{7D544708-BAB4-536C-B0A7-00E1DA2624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95963" y="4365625"/>
            <a:ext cx="2598737" cy="460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b="1">
                <a:solidFill>
                  <a:srgbClr val="00B0F0"/>
                </a:solidFill>
                <a:latin typeface="Times" panose="02020603050405020304" pitchFamily="18" charset="0"/>
              </a:rPr>
              <a:t>From one to many</a:t>
            </a:r>
          </a:p>
        </p:txBody>
      </p:sp>
      <p:sp>
        <p:nvSpPr>
          <p:cNvPr id="7173" name="Rectangle 5">
            <a:extLst>
              <a:ext uri="{FF2B5EF4-FFF2-40B4-BE49-F238E27FC236}">
                <a16:creationId xmlns:a16="http://schemas.microsoft.com/office/drawing/2014/main" id="{ECEB6E7A-2D4D-4A48-2D0A-DE70B03F08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5661025"/>
            <a:ext cx="9144000" cy="1081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The TCA cycle </a:t>
            </a:r>
            <a:r>
              <a:rPr lang="zh-CN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provides precursors  for the biosynthesis of many compounds (e.g. amino acids)</a:t>
            </a:r>
            <a:r>
              <a:rPr lang="en-US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, as an amphibolic hub of metabolism</a:t>
            </a:r>
            <a:r>
              <a:rPr lang="zh-CN" altLang="zh-CN" b="1" i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.</a:t>
            </a:r>
            <a:r>
              <a:rPr lang="zh-CN" altLang="zh-CN" b="1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  </a:t>
            </a:r>
          </a:p>
        </p:txBody>
      </p:sp>
      <p:sp>
        <p:nvSpPr>
          <p:cNvPr id="7174" name="TextBox 7">
            <a:extLst>
              <a:ext uri="{FF2B5EF4-FFF2-40B4-BE49-F238E27FC236}">
                <a16:creationId xmlns:a16="http://schemas.microsoft.com/office/drawing/2014/main" id="{9570288D-B81F-94ED-7B48-10436D049DC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The TCA cycle connects catabolism and anabolism</a:t>
            </a:r>
            <a:endParaRPr lang="en-US" altLang="en-US" sz="3200" b="1">
              <a:latin typeface="Times" panose="02020603050405020304" pitchFamily="18" charset="0"/>
            </a:endParaRPr>
          </a:p>
        </p:txBody>
      </p:sp>
      <p:sp>
        <p:nvSpPr>
          <p:cNvPr id="7175" name="Rectangle 2">
            <a:extLst>
              <a:ext uri="{FF2B5EF4-FFF2-40B4-BE49-F238E27FC236}">
                <a16:creationId xmlns:a16="http://schemas.microsoft.com/office/drawing/2014/main" id="{62F13403-A73E-7306-F33E-0988A80BB5CF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84438" y="2774950"/>
            <a:ext cx="719137" cy="279400"/>
          </a:xfrm>
          <a:prstGeom prst="rect">
            <a:avLst/>
          </a:prstGeom>
          <a:noFill/>
          <a:ln w="25400" algn="ctr">
            <a:solidFill>
              <a:srgbClr val="FF00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250" name="Picture 2" descr="unnumbered_16_p647d">
            <a:extLst>
              <a:ext uri="{FF2B5EF4-FFF2-40B4-BE49-F238E27FC236}">
                <a16:creationId xmlns:a16="http://schemas.microsoft.com/office/drawing/2014/main" id="{5DA877AB-F9C5-C074-9813-E37B72136C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713" y="1916113"/>
            <a:ext cx="7648575" cy="3905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3251" name="TextBox 4">
            <a:extLst>
              <a:ext uri="{FF2B5EF4-FFF2-40B4-BE49-F238E27FC236}">
                <a16:creationId xmlns:a16="http://schemas.microsoft.com/office/drawing/2014/main" id="{EF297A41-C68F-776D-F64C-598FA71F81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8: oxidation of Malate to re-generate Oxaloacetate</a:t>
            </a:r>
          </a:p>
        </p:txBody>
      </p:sp>
      <p:sp>
        <p:nvSpPr>
          <p:cNvPr id="53252" name="TextBox 1">
            <a:extLst>
              <a:ext uri="{FF2B5EF4-FFF2-40B4-BE49-F238E27FC236}">
                <a16:creationId xmlns:a16="http://schemas.microsoft.com/office/drawing/2014/main" id="{BA4C1BD1-6962-F0E0-9372-78B18CA2E0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03575" y="5516563"/>
            <a:ext cx="5761038" cy="12017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The actual [Oxaloacetate] in cells is extremely low ( &lt;10</a:t>
            </a:r>
            <a:r>
              <a:rPr lang="en-US" altLang="en-US" baseline="30000">
                <a:latin typeface="Times" panose="02020603050405020304" pitchFamily="18" charset="0"/>
              </a:rPr>
              <a:t>-6</a:t>
            </a:r>
            <a:r>
              <a:rPr lang="en-US" altLang="en-US">
                <a:latin typeface="Times" panose="02020603050405020304" pitchFamily="18" charset="0"/>
              </a:rPr>
              <a:t> M), owing to the highly exergonic next step. </a:t>
            </a: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298" name="Picture 2" descr="figure_16_14">
            <a:extLst>
              <a:ext uri="{FF2B5EF4-FFF2-40B4-BE49-F238E27FC236}">
                <a16:creationId xmlns:a16="http://schemas.microsoft.com/office/drawing/2014/main" id="{AFD128BF-D3BD-5374-8580-DFA99B50F8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5" y="1627188"/>
            <a:ext cx="5692775" cy="51863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5299" name="Picture 4">
            <a:extLst>
              <a:ext uri="{FF2B5EF4-FFF2-40B4-BE49-F238E27FC236}">
                <a16:creationId xmlns:a16="http://schemas.microsoft.com/office/drawing/2014/main" id="{F9969B3E-0501-F6F1-1921-A6AC755BCF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435100"/>
            <a:ext cx="4713287" cy="1489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5300" name="TextBox 5">
            <a:extLst>
              <a:ext uri="{FF2B5EF4-FFF2-40B4-BE49-F238E27FC236}">
                <a16:creationId xmlns:a16="http://schemas.microsoft.com/office/drawing/2014/main" id="{3C5DD15A-D43F-1022-8A91-BAFCD1B284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Overall reaction of the TCA cycle and yield</a:t>
            </a:r>
          </a:p>
        </p:txBody>
      </p:sp>
      <p:sp>
        <p:nvSpPr>
          <p:cNvPr id="55301" name="TextBox 6">
            <a:extLst>
              <a:ext uri="{FF2B5EF4-FFF2-40B4-BE49-F238E27FC236}">
                <a16:creationId xmlns:a16="http://schemas.microsoft.com/office/drawing/2014/main" id="{E6A52F07-2A03-958B-8790-E5350C3A09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2938" y="3135313"/>
            <a:ext cx="3417887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b="1">
                <a:latin typeface="Times" panose="02020603050405020304" pitchFamily="18" charset="0"/>
              </a:rPr>
              <a:t>8 steps, to oxidize Acetyl</a:t>
            </a: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-CoA into CO</a:t>
            </a:r>
            <a:r>
              <a:rPr lang="en-US" altLang="zh-CN" b="1" baseline="-25000">
                <a:latin typeface="Times" panose="02020603050405020304" pitchFamily="18" charset="0"/>
                <a:ea typeface="宋体" panose="02010600030101010101" pitchFamily="2" charset="-122"/>
              </a:rPr>
              <a:t>2</a:t>
            </a:r>
            <a:endParaRPr lang="en-US" altLang="en-US" b="1" baseline="-25000">
              <a:latin typeface="Times" panose="02020603050405020304" pitchFamily="18" charset="0"/>
            </a:endParaRPr>
          </a:p>
        </p:txBody>
      </p:sp>
      <p:sp>
        <p:nvSpPr>
          <p:cNvPr id="55302" name="TextBox 7">
            <a:extLst>
              <a:ext uri="{FF2B5EF4-FFF2-40B4-BE49-F238E27FC236}">
                <a16:creationId xmlns:a16="http://schemas.microsoft.com/office/drawing/2014/main" id="{458209AD-C153-D560-6D1F-929D446B735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54688" y="4267200"/>
            <a:ext cx="3065462" cy="20621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marL="342900" indent="-342900"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b="1">
                <a:latin typeface="Times" panose="02020603050405020304" pitchFamily="18" charset="0"/>
              </a:rPr>
              <a:t>8 electrons lost/transferred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b="1" baseline="-25000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en-US" b="1">
                <a:latin typeface="Times" panose="02020603050405020304" pitchFamily="18" charset="0"/>
              </a:rPr>
              <a:t>3 NADH, 1 FADH</a:t>
            </a:r>
            <a:r>
              <a:rPr lang="en-US" altLang="en-US" b="1" baseline="-25000">
                <a:latin typeface="Times" panose="02020603050405020304" pitchFamily="18" charset="0"/>
              </a:rPr>
              <a:t>2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en-US" b="1" baseline="-25000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 b="1">
                <a:latin typeface="Times" panose="02020603050405020304" pitchFamily="18" charset="0"/>
                <a:ea typeface="宋体" panose="02010600030101010101" pitchFamily="2" charset="-122"/>
              </a:rPr>
              <a:t>1 GTP</a:t>
            </a:r>
            <a:endParaRPr lang="en-US" altLang="en-US" b="1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46" name="Picture 2" descr="figure_16_15">
            <a:extLst>
              <a:ext uri="{FF2B5EF4-FFF2-40B4-BE49-F238E27FC236}">
                <a16:creationId xmlns:a16="http://schemas.microsoft.com/office/drawing/2014/main" id="{CDCC8FDF-29BD-A02C-7F4A-DEA35150B0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9975" y="1136650"/>
            <a:ext cx="4768850" cy="5387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347" name="TextBox 5">
            <a:extLst>
              <a:ext uri="{FF2B5EF4-FFF2-40B4-BE49-F238E27FC236}">
                <a16:creationId xmlns:a16="http://schemas.microsoft.com/office/drawing/2014/main" id="{005E3530-53F7-E8C7-865D-B0BE0D3DF38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en-US" sz="3200" b="1">
                <a:latin typeface="Times" panose="02020603050405020304" pitchFamily="18" charset="0"/>
              </a:rPr>
              <a:t>TCA cycle provides biosynthetic precursors</a:t>
            </a: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394" name="Picture 2" descr="figure_16_16">
            <a:extLst>
              <a:ext uri="{FF2B5EF4-FFF2-40B4-BE49-F238E27FC236}">
                <a16:creationId xmlns:a16="http://schemas.microsoft.com/office/drawing/2014/main" id="{7D0DCD9E-B6C8-2471-6386-C51C10A2FD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9688" y="1343025"/>
            <a:ext cx="6524625" cy="5541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9395" name="TextBox 4">
            <a:extLst>
              <a:ext uri="{FF2B5EF4-FFF2-40B4-BE49-F238E27FC236}">
                <a16:creationId xmlns:a16="http://schemas.microsoft.com/office/drawing/2014/main" id="{98BF6C94-4B70-F4BA-4B62-9EF118A8F8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The </a:t>
            </a:r>
            <a:r>
              <a:rPr lang="en-US" altLang="en-US" sz="3200" b="1">
                <a:latin typeface="Times" panose="02020603050405020304" pitchFamily="18" charset="0"/>
              </a:rPr>
              <a:t>TCA cycle connects catabolic and anabolic metabolism (amphibolic process)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42" name="Picture 2" descr="figure_16_17">
            <a:extLst>
              <a:ext uri="{FF2B5EF4-FFF2-40B4-BE49-F238E27FC236}">
                <a16:creationId xmlns:a16="http://schemas.microsoft.com/office/drawing/2014/main" id="{AC8723BE-C1F1-C836-DACD-F020FEF8B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63950" y="300038"/>
            <a:ext cx="5478463" cy="6557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1443" name="Picture 2" descr="table 16-2">
            <a:extLst>
              <a:ext uri="{FF2B5EF4-FFF2-40B4-BE49-F238E27FC236}">
                <a16:creationId xmlns:a16="http://schemas.microsoft.com/office/drawing/2014/main" id="{33CEA2B2-29FA-FB18-0EBA-08AED2F37B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2133600"/>
            <a:ext cx="6065838" cy="2159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444" name="TextBox 5">
            <a:extLst>
              <a:ext uri="{FF2B5EF4-FFF2-40B4-BE49-F238E27FC236}">
                <a16:creationId xmlns:a16="http://schemas.microsoft.com/office/drawing/2014/main" id="{4DBD3AC3-44B2-65C5-265E-678C92A80A6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36639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Replenishing OAA by anaplerotic reactions</a:t>
            </a:r>
            <a:endParaRPr lang="en-US" altLang="en-US" sz="3200" b="1">
              <a:latin typeface="Times" panose="02020603050405020304" pitchFamily="18" charset="0"/>
            </a:endParaRPr>
          </a:p>
        </p:txBody>
      </p:sp>
      <p:sp>
        <p:nvSpPr>
          <p:cNvPr id="61445" name="TextBox 1">
            <a:extLst>
              <a:ext uri="{FF2B5EF4-FFF2-40B4-BE49-F238E27FC236}">
                <a16:creationId xmlns:a16="http://schemas.microsoft.com/office/drawing/2014/main" id="{5DEF9237-839A-0293-093F-96D1AA52AB4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791075"/>
            <a:ext cx="3384550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The co-enzyme Biotin enable “</a:t>
            </a:r>
            <a:r>
              <a:rPr lang="en-US" altLang="en-US" b="1">
                <a:latin typeface="Times" panose="02020603050405020304" pitchFamily="18" charset="0"/>
              </a:rPr>
              <a:t>substrate channeling</a:t>
            </a:r>
            <a:r>
              <a:rPr lang="en-US" altLang="en-US">
                <a:latin typeface="Times" panose="02020603050405020304" pitchFamily="18" charset="0"/>
              </a:rPr>
              <a:t>” by pyruvate carboxylase</a:t>
            </a: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490" name="Picture 2">
            <a:extLst>
              <a:ext uri="{FF2B5EF4-FFF2-40B4-BE49-F238E27FC236}">
                <a16:creationId xmlns:a16="http://schemas.microsoft.com/office/drawing/2014/main" id="{1ADE6FEF-38A5-0DF0-028C-9841B05F0A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6638" y="3368675"/>
            <a:ext cx="2805112" cy="1746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1" name="Picture 6">
            <a:extLst>
              <a:ext uri="{FF2B5EF4-FFF2-40B4-BE49-F238E27FC236}">
                <a16:creationId xmlns:a16="http://schemas.microsoft.com/office/drawing/2014/main" id="{06E4576B-09AA-7BB2-5364-2BB352CB3E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4575" y="1698625"/>
            <a:ext cx="2805113" cy="15684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3492" name="Picture 10">
            <a:extLst>
              <a:ext uri="{FF2B5EF4-FFF2-40B4-BE49-F238E27FC236}">
                <a16:creationId xmlns:a16="http://schemas.microsoft.com/office/drawing/2014/main" id="{3FDE41B0-7BB1-FC21-6EBA-DAB6A6E9A3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7538" y="1766888"/>
            <a:ext cx="4329112" cy="32464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3" name="TextBox 4">
            <a:extLst>
              <a:ext uri="{FF2B5EF4-FFF2-40B4-BE49-F238E27FC236}">
                <a16:creationId xmlns:a16="http://schemas.microsoft.com/office/drawing/2014/main" id="{83918D6E-EDA5-529A-89EA-646A48C9FF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Biotin and Avidin forms one of the strongest non-covalent interactions</a:t>
            </a:r>
            <a:endParaRPr lang="en-US" altLang="en-US" sz="3200" b="1">
              <a:latin typeface="Times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42859C-3F43-53FE-E61E-2BDDB7E430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4788" y="4756150"/>
            <a:ext cx="2743200" cy="2057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5" name="TextBox 12">
            <a:extLst>
              <a:ext uri="{FF2B5EF4-FFF2-40B4-BE49-F238E27FC236}">
                <a16:creationId xmlns:a16="http://schemas.microsoft.com/office/drawing/2014/main" id="{7292C75B-FEC3-5424-E6E4-73E3C65429B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03300" y="5114925"/>
            <a:ext cx="3360738" cy="15700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Vitamin B7, Coenzyme R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Biotin-Avidin interaction:</a:t>
            </a:r>
          </a:p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K</a:t>
            </a:r>
            <a:r>
              <a:rPr lang="en-US" altLang="zh-CN" baseline="-25000">
                <a:latin typeface="Times" panose="02020603050405020304" pitchFamily="18" charset="0"/>
                <a:ea typeface="宋体" panose="02010600030101010101" pitchFamily="2" charset="-122"/>
              </a:rPr>
              <a:t>d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 = ~10</a:t>
            </a:r>
            <a:r>
              <a:rPr lang="en-US" altLang="zh-CN" baseline="30000">
                <a:latin typeface="Times" panose="02020603050405020304" pitchFamily="18" charset="0"/>
                <a:ea typeface="宋体" panose="02010600030101010101" pitchFamily="2" charset="-122"/>
              </a:rPr>
              <a:t>-15</a:t>
            </a:r>
            <a:endParaRPr lang="zh-CN" altLang="en-US" baseline="30000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63496" name="TextBox 13">
            <a:extLst>
              <a:ext uri="{FF2B5EF4-FFF2-40B4-BE49-F238E27FC236}">
                <a16:creationId xmlns:a16="http://schemas.microsoft.com/office/drawing/2014/main" id="{5B2C6E76-344B-C5E0-F24B-6D818989EB6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940425" y="1522413"/>
            <a:ext cx="1016000" cy="4619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Avidin</a:t>
            </a:r>
            <a:endParaRPr lang="zh-CN" altLang="en-US">
              <a:latin typeface="Times" panose="02020603050405020304" pitchFamily="18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514" name="Picture 2" descr="figure_16_19">
            <a:extLst>
              <a:ext uri="{FF2B5EF4-FFF2-40B4-BE49-F238E27FC236}">
                <a16:creationId xmlns:a16="http://schemas.microsoft.com/office/drawing/2014/main" id="{B72042D2-64F1-CB58-61AB-48F88685D8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9225"/>
            <a:ext cx="5195888" cy="6557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4515" name="TextBox 4">
            <a:extLst>
              <a:ext uri="{FF2B5EF4-FFF2-40B4-BE49-F238E27FC236}">
                <a16:creationId xmlns:a16="http://schemas.microsoft.com/office/drawing/2014/main" id="{634AAE5C-8330-D67A-5A66-5E982E160A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140200" y="260350"/>
            <a:ext cx="50038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Regulation of TCA cycle</a:t>
            </a:r>
          </a:p>
        </p:txBody>
      </p:sp>
      <p:sp>
        <p:nvSpPr>
          <p:cNvPr id="64516" name="TextBox 1">
            <a:extLst>
              <a:ext uri="{FF2B5EF4-FFF2-40B4-BE49-F238E27FC236}">
                <a16:creationId xmlns:a16="http://schemas.microsoft.com/office/drawing/2014/main" id="{1675A928-9DB3-5382-67EB-AACA7B42FD7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57713" y="1268413"/>
            <a:ext cx="4583112" cy="15700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Three exergonic steps catalyzed by: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Citrate synthase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IDH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α-KG dehydrogenase complex</a:t>
            </a:r>
          </a:p>
        </p:txBody>
      </p:sp>
      <p:sp>
        <p:nvSpPr>
          <p:cNvPr id="64517" name="Rectangle 2">
            <a:extLst>
              <a:ext uri="{FF2B5EF4-FFF2-40B4-BE49-F238E27FC236}">
                <a16:creationId xmlns:a16="http://schemas.microsoft.com/office/drawing/2014/main" id="{28C07673-25D1-DD8C-C1ED-C664D1FFE7D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651500" y="3844925"/>
            <a:ext cx="3384550" cy="27654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0"/>
              </a:spcBef>
            </a:pPr>
            <a: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Allosteric 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regulation</a:t>
            </a:r>
            <a: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:</a:t>
            </a:r>
            <a:b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Molecules indicating a low energy level or requirement of energy for the cells will activate the regulatory enzymes </a:t>
            </a:r>
            <a:b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</a:br>
            <a:r>
              <a:rPr lang="zh-CN" altLang="zh-CN">
                <a:latin typeface="Times" panose="02020603050405020304" pitchFamily="18" charset="0"/>
                <a:ea typeface="宋体" panose="02010600030101010101" pitchFamily="2" charset="-122"/>
                <a:cs typeface="Times" panose="02020603050405020304" pitchFamily="18" charset="0"/>
              </a:rPr>
              <a:t>and vice versa</a:t>
            </a: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rimary hepatocyte-atp-oscillation-2-grays-substack-crop-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7261" y="2348770"/>
            <a:ext cx="4229478" cy="4035840"/>
          </a:xfrm>
          <a:prstGeom prst="rect">
            <a:avLst/>
          </a:prstGeom>
        </p:spPr>
      </p:pic>
      <p:sp>
        <p:nvSpPr>
          <p:cNvPr id="4" name="TextBox 2">
            <a:extLst>
              <a:ext uri="{FF2B5EF4-FFF2-40B4-BE49-F238E27FC236}">
                <a16:creationId xmlns:a16="http://schemas.microsoft.com/office/drawing/2014/main" id="{53E2E00E-BF30-3D0D-18FA-F839159AD3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79388" y="473075"/>
            <a:ext cx="8785225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zh-CN" sz="3200" b="1" dirty="0">
                <a:latin typeface="Times" panose="02020603050405020304" pitchFamily="18" charset="0"/>
                <a:ea typeface="宋体" panose="02010600030101010101" pitchFamily="2" charset="-122"/>
              </a:rPr>
              <a:t>Calcium oscillations: digitized signal regulating cellular metabolism</a:t>
            </a:r>
          </a:p>
        </p:txBody>
      </p:sp>
    </p:spTree>
    <p:extLst>
      <p:ext uri="{BB962C8B-B14F-4D97-AF65-F5344CB8AC3E}">
        <p14:creationId xmlns:p14="http://schemas.microsoft.com/office/powerpoint/2010/main" val="2685288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repeatCount="1000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4">
            <a:extLst>
              <a:ext uri="{FF2B5EF4-FFF2-40B4-BE49-F238E27FC236}">
                <a16:creationId xmlns:a16="http://schemas.microsoft.com/office/drawing/2014/main" id="{853BC67E-0A79-4DD2-93B7-D278348E042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074" r="4897" b="27796"/>
          <a:stretch/>
        </p:blipFill>
        <p:spPr>
          <a:xfrm>
            <a:off x="2338651" y="-21280"/>
            <a:ext cx="4330066" cy="2451510"/>
          </a:xfrm>
          <a:prstGeom prst="rect">
            <a:avLst/>
          </a:prstGeom>
        </p:spPr>
      </p:pic>
      <p:sp>
        <p:nvSpPr>
          <p:cNvPr id="5" name="矩形 3">
            <a:extLst>
              <a:ext uri="{FF2B5EF4-FFF2-40B4-BE49-F238E27FC236}">
                <a16:creationId xmlns:a16="http://schemas.microsoft.com/office/drawing/2014/main" id="{4DAA17E8-4C72-456F-8CD6-81492801AD32}"/>
              </a:ext>
            </a:extLst>
          </p:cNvPr>
          <p:cNvSpPr/>
          <p:nvPr/>
        </p:nvSpPr>
        <p:spPr>
          <a:xfrm>
            <a:off x="2527251" y="154768"/>
            <a:ext cx="4229479" cy="2164406"/>
          </a:xfrm>
          <a:prstGeom prst="rect">
            <a:avLst/>
          </a:prstGeom>
          <a:ln>
            <a:solidFill>
              <a:srgbClr val="FFFFFF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pic>
        <p:nvPicPr>
          <p:cNvPr id="2" name="primary hepatocyte-atp-oscillation-2-grays-substack-crop-2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57261" y="2348770"/>
            <a:ext cx="4229478" cy="4035840"/>
          </a:xfrm>
          <a:prstGeom prst="rect">
            <a:avLst/>
          </a:prstGeom>
        </p:spPr>
      </p:pic>
      <p:sp>
        <p:nvSpPr>
          <p:cNvPr id="3" name="矩形 5">
            <a:extLst>
              <a:ext uri="{FF2B5EF4-FFF2-40B4-BE49-F238E27FC236}">
                <a16:creationId xmlns:a16="http://schemas.microsoft.com/office/drawing/2014/main" id="{CC4805EC-1187-4615-9C57-65732A9F5324}"/>
              </a:ext>
            </a:extLst>
          </p:cNvPr>
          <p:cNvSpPr/>
          <p:nvPr/>
        </p:nvSpPr>
        <p:spPr>
          <a:xfrm>
            <a:off x="4133251" y="4081079"/>
            <a:ext cx="1307632" cy="1502693"/>
          </a:xfrm>
          <a:prstGeom prst="rect">
            <a:avLst/>
          </a:prstGeom>
          <a:noFill/>
          <a:ln w="28575" cmpd="sng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884064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8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2" presetClass="exit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8" dur="220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+#ppt_w*1.125000"/>
                                          </p:val>
                                        </p:tav>
                                      </p:tavLst>
                                    </p:anim>
                                    <p:animEffect transition="out" filter="wipe(right)">
                                      <p:cBhvr>
                                        <p:cTn id="9" dur="22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219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10000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5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634" name="Picture 2" descr="figure_16_19">
            <a:extLst>
              <a:ext uri="{FF2B5EF4-FFF2-40B4-BE49-F238E27FC236}">
                <a16:creationId xmlns:a16="http://schemas.microsoft.com/office/drawing/2014/main" id="{932548D7-0E37-7561-1F75-2E5B13A3E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4025" y="1174750"/>
            <a:ext cx="4340225" cy="547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9635" name="标题 1">
            <a:extLst>
              <a:ext uri="{FF2B5EF4-FFF2-40B4-BE49-F238E27FC236}">
                <a16:creationId xmlns:a16="http://schemas.microsoft.com/office/drawing/2014/main" id="{6B5A78A8-EE3D-5134-BA81-A3AB63CF156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0" y="31750"/>
            <a:ext cx="9144000" cy="1143000"/>
          </a:xfrm>
        </p:spPr>
        <p:txBody>
          <a:bodyPr/>
          <a:lstStyle/>
          <a:p>
            <a:r>
              <a:rPr lang="en-US" altLang="zh-CN" sz="2800" b="1">
                <a:ea typeface="宋体" panose="02010600030101010101" pitchFamily="2" charset="-122"/>
              </a:rPr>
              <a:t>Calcium signal in oxidative metabolism: amplitude vs frequency</a:t>
            </a:r>
            <a:endParaRPr lang="zh-CN" altLang="en-US" sz="2800" b="1">
              <a:ea typeface="宋体" panose="02010600030101010101" pitchFamily="2" charset="-122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A206F09-9A89-81CA-C633-C358A6CA7209}"/>
              </a:ext>
            </a:extLst>
          </p:cNvPr>
          <p:cNvSpPr/>
          <p:nvPr/>
        </p:nvSpPr>
        <p:spPr>
          <a:xfrm>
            <a:off x="3248025" y="1639888"/>
            <a:ext cx="371475" cy="29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677B07AD-908F-E1C5-81E4-477D085727AD}"/>
              </a:ext>
            </a:extLst>
          </p:cNvPr>
          <p:cNvSpPr/>
          <p:nvPr/>
        </p:nvSpPr>
        <p:spPr>
          <a:xfrm>
            <a:off x="3709988" y="3671888"/>
            <a:ext cx="371475" cy="29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2C7B92FB-78D8-5A51-C56D-8A706C45E1DB}"/>
              </a:ext>
            </a:extLst>
          </p:cNvPr>
          <p:cNvSpPr/>
          <p:nvPr/>
        </p:nvSpPr>
        <p:spPr>
          <a:xfrm>
            <a:off x="3524250" y="4608513"/>
            <a:ext cx="371475" cy="293687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" panose="02020603050405020304" pitchFamily="18" charset="0"/>
              </a:defRPr>
            </a:lvl9pPr>
          </a:lstStyle>
          <a:p>
            <a:pPr algn="ctr">
              <a:defRPr/>
            </a:pPr>
            <a:endParaRPr lang="en-US" altLang="zh-CN">
              <a:solidFill>
                <a:srgbClr val="FFFFFF"/>
              </a:solidFill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69639" name="TextBox 4">
            <a:extLst>
              <a:ext uri="{FF2B5EF4-FFF2-40B4-BE49-F238E27FC236}">
                <a16:creationId xmlns:a16="http://schemas.microsoft.com/office/drawing/2014/main" id="{A0BC632D-461B-ED37-CB98-4FE4E9F531CE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540250" y="2670175"/>
            <a:ext cx="1382713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宋体" panose="02010600030101010101" pitchFamily="2" charset="-122"/>
                <a:cs typeface="Arial" panose="020B0604020202020204" pitchFamily="34" charset="0"/>
              </a:rPr>
              <a:t>Calcium</a:t>
            </a:r>
          </a:p>
        </p:txBody>
      </p:sp>
      <p:sp>
        <p:nvSpPr>
          <p:cNvPr id="69640" name="TextBox 5">
            <a:extLst>
              <a:ext uri="{FF2B5EF4-FFF2-40B4-BE49-F238E27FC236}">
                <a16:creationId xmlns:a16="http://schemas.microsoft.com/office/drawing/2014/main" id="{7176C3E6-FB60-8E52-1D14-6CDB0D0B9053}"/>
              </a:ext>
            </a:extLst>
          </p:cNvPr>
          <p:cNvSpPr txBox="1">
            <a:spLocks noChangeArrowheads="1"/>
          </p:cNvSpPr>
          <p:nvPr/>
        </p:nvSpPr>
        <p:spPr bwMode="auto">
          <a:xfrm rot="-5400000">
            <a:off x="4831557" y="4560093"/>
            <a:ext cx="800100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 b="1">
                <a:ea typeface="宋体" panose="02010600030101010101" pitchFamily="2" charset="-122"/>
                <a:cs typeface="Arial" panose="020B0604020202020204" pitchFamily="34" charset="0"/>
              </a:rPr>
              <a:t>FAD</a:t>
            </a:r>
          </a:p>
        </p:txBody>
      </p:sp>
      <p:pic>
        <p:nvPicPr>
          <p:cNvPr id="69641" name="Picture 6">
            <a:extLst>
              <a:ext uri="{FF2B5EF4-FFF2-40B4-BE49-F238E27FC236}">
                <a16:creationId xmlns:a16="http://schemas.microsoft.com/office/drawing/2014/main" id="{AD750D9A-495B-5614-2B4D-9A62576DD66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7375" y="1403350"/>
            <a:ext cx="2968625" cy="5019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figure_16_02">
            <a:extLst>
              <a:ext uri="{FF2B5EF4-FFF2-40B4-BE49-F238E27FC236}">
                <a16:creationId xmlns:a16="http://schemas.microsoft.com/office/drawing/2014/main" id="{EDD91248-D935-B11D-8104-415DBBD93A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7675" y="1970088"/>
            <a:ext cx="5708650" cy="29178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9219" name="TextBox 1">
            <a:extLst>
              <a:ext uri="{FF2B5EF4-FFF2-40B4-BE49-F238E27FC236}">
                <a16:creationId xmlns:a16="http://schemas.microsoft.com/office/drawing/2014/main" id="{91011F5A-69DC-EF69-6FE8-60CE5BF96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Pyruvate “activation” by the Pyruvate Dehydrogenase (PDH) Complex</a:t>
            </a:r>
          </a:p>
        </p:txBody>
      </p:sp>
      <p:sp>
        <p:nvSpPr>
          <p:cNvPr id="9220" name="TextBox 4">
            <a:extLst>
              <a:ext uri="{FF2B5EF4-FFF2-40B4-BE49-F238E27FC236}">
                <a16:creationId xmlns:a16="http://schemas.microsoft.com/office/drawing/2014/main" id="{7DAE926B-1F3E-BEFA-6AB6-5248654611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042988" y="5229225"/>
            <a:ext cx="6902450" cy="1200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PDH complex: three enzymes and five co-enzymes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Prototype of other decarboxylation enzyme complexes</a:t>
            </a: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Allosterically and covalently regulated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Picture 2" descr="figure_16_07">
            <a:extLst>
              <a:ext uri="{FF2B5EF4-FFF2-40B4-BE49-F238E27FC236}">
                <a16:creationId xmlns:a16="http://schemas.microsoft.com/office/drawing/2014/main" id="{6D10AEF7-C821-7BDC-4C80-4EFFDD9F260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50" y="1484313"/>
            <a:ext cx="5078413" cy="4933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0659" name="Rectangle 2">
            <a:extLst>
              <a:ext uri="{FF2B5EF4-FFF2-40B4-BE49-F238E27FC236}">
                <a16:creationId xmlns:a16="http://schemas.microsoft.com/office/drawing/2014/main" id="{DE52B392-AE86-3D92-B606-5B7C11C07FD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4213" y="3429000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0660" name="Rectangle 3">
            <a:extLst>
              <a:ext uri="{FF2B5EF4-FFF2-40B4-BE49-F238E27FC236}">
                <a16:creationId xmlns:a16="http://schemas.microsoft.com/office/drawing/2014/main" id="{7EE255EC-742E-4860-E668-193765D926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04913" y="4365625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0661" name="Rectangle 4">
            <a:extLst>
              <a:ext uri="{FF2B5EF4-FFF2-40B4-BE49-F238E27FC236}">
                <a16:creationId xmlns:a16="http://schemas.microsoft.com/office/drawing/2014/main" id="{2B5A0747-BE13-D117-61A1-1E58AD075BD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3975" y="4652963"/>
            <a:ext cx="1041400" cy="431800"/>
          </a:xfrm>
          <a:prstGeom prst="rect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70662" name="TextBox 5">
            <a:extLst>
              <a:ext uri="{FF2B5EF4-FFF2-40B4-BE49-F238E27FC236}">
                <a16:creationId xmlns:a16="http://schemas.microsoft.com/office/drawing/2014/main" id="{201DF081-1731-CBB3-84BD-1FC47D42D2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Deficiencies in TCA cycle enzymes</a:t>
            </a:r>
          </a:p>
        </p:txBody>
      </p:sp>
      <p:sp>
        <p:nvSpPr>
          <p:cNvPr id="70663" name="TextBox 6">
            <a:extLst>
              <a:ext uri="{FF2B5EF4-FFF2-40B4-BE49-F238E27FC236}">
                <a16:creationId xmlns:a16="http://schemas.microsoft.com/office/drawing/2014/main" id="{B2208A25-9778-CC69-7F71-4BBB643A4E6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932363" y="1509713"/>
            <a:ext cx="3887787" cy="4892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Rare case of inborn metabolic disorders have been identified with mutations in:</a:t>
            </a:r>
          </a:p>
          <a:p>
            <a:pPr>
              <a:spcBef>
                <a:spcPct val="0"/>
              </a:spcBef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Fumarase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Succinate dehydrogenase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r>
              <a:rPr lang="el-GR" altLang="zh-CN">
                <a:latin typeface="Times" panose="02020603050405020304" pitchFamily="18" charset="0"/>
              </a:rPr>
              <a:t>α</a:t>
            </a:r>
            <a:r>
              <a:rPr lang="en-US" altLang="zh-CN">
                <a:latin typeface="Times" panose="02020603050405020304" pitchFamily="18" charset="0"/>
                <a:ea typeface="宋体" panose="02010600030101010101" pitchFamily="2" charset="-122"/>
              </a:rPr>
              <a:t>-ketoglutarate dehydrogenase complex</a:t>
            </a: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  <a:buFont typeface="Wingdings" panose="05000000000000000000" pitchFamily="2" charset="2"/>
              <a:buChar char="Ø"/>
            </a:pPr>
            <a:endParaRPr lang="en-US" altLang="zh-CN">
              <a:latin typeface="Times" panose="02020603050405020304" pitchFamily="18" charset="0"/>
              <a:ea typeface="宋体" panose="02010600030101010101" pitchFamily="2" charset="-122"/>
            </a:endParaRPr>
          </a:p>
          <a:p>
            <a:pPr>
              <a:spcBef>
                <a:spcPct val="0"/>
              </a:spcBef>
            </a:pPr>
            <a:r>
              <a:rPr lang="en-US" altLang="zh-CN" b="1">
                <a:solidFill>
                  <a:srgbClr val="FF0000"/>
                </a:solidFill>
                <a:latin typeface="Times" panose="02020603050405020304" pitchFamily="18" charset="0"/>
                <a:ea typeface="宋体" panose="02010600030101010101" pitchFamily="2" charset="-122"/>
              </a:rPr>
              <a:t>How could patients/cells survive with these deficiencies?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66" name="Picture 2" descr="figure_16_06">
            <a:extLst>
              <a:ext uri="{FF2B5EF4-FFF2-40B4-BE49-F238E27FC236}">
                <a16:creationId xmlns:a16="http://schemas.microsoft.com/office/drawing/2014/main" id="{DC61424A-1097-09BE-1B0C-A90DC516BA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2963" y="1439863"/>
            <a:ext cx="7458075" cy="48688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267" name="TextBox 2">
            <a:extLst>
              <a:ext uri="{FF2B5EF4-FFF2-40B4-BE49-F238E27FC236}">
                <a16:creationId xmlns:a16="http://schemas.microsoft.com/office/drawing/2014/main" id="{53EC79EA-39D7-F5A3-C765-077D3352A5B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The three enzymes in the Pyruvate Dehydrogenase (PDH) Complex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14" name="Picture 2" descr="figure_16_05b">
            <a:extLst>
              <a:ext uri="{FF2B5EF4-FFF2-40B4-BE49-F238E27FC236}">
                <a16:creationId xmlns:a16="http://schemas.microsoft.com/office/drawing/2014/main" id="{FC990455-B742-1132-CFD2-D175ADA7778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00" y="3644900"/>
            <a:ext cx="2962275" cy="3103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3315" name="Picture 2">
            <a:extLst>
              <a:ext uri="{FF2B5EF4-FFF2-40B4-BE49-F238E27FC236}">
                <a16:creationId xmlns:a16="http://schemas.microsoft.com/office/drawing/2014/main" id="{1959FEE5-0EBF-9306-8397-442D2993E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38338" y="1673225"/>
            <a:ext cx="6954837" cy="420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3316" name="Oval 3">
            <a:extLst>
              <a:ext uri="{FF2B5EF4-FFF2-40B4-BE49-F238E27FC236}">
                <a16:creationId xmlns:a16="http://schemas.microsoft.com/office/drawing/2014/main" id="{CD5CE704-BCEE-9B67-6693-0B42A3AA055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46250" y="1616075"/>
            <a:ext cx="6624638" cy="2614613"/>
          </a:xfrm>
          <a:prstGeom prst="ellipse">
            <a:avLst/>
          </a:prstGeom>
          <a:solidFill>
            <a:srgbClr val="FFC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3317" name="Oval 4">
            <a:extLst>
              <a:ext uri="{FF2B5EF4-FFF2-40B4-BE49-F238E27FC236}">
                <a16:creationId xmlns:a16="http://schemas.microsoft.com/office/drawing/2014/main" id="{73A3CB71-D453-E1DD-2B82-94005F2A02A7}"/>
              </a:ext>
            </a:extLst>
          </p:cNvPr>
          <p:cNvSpPr>
            <a:spLocks noChangeArrowheads="1"/>
          </p:cNvSpPr>
          <p:nvPr/>
        </p:nvSpPr>
        <p:spPr bwMode="auto">
          <a:xfrm rot="5400000">
            <a:off x="6079331" y="2905919"/>
            <a:ext cx="3443288" cy="2184400"/>
          </a:xfrm>
          <a:prstGeom prst="ellipse">
            <a:avLst/>
          </a:prstGeom>
          <a:solidFill>
            <a:srgbClr val="66B134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3318" name="Oval 5">
            <a:extLst>
              <a:ext uri="{FF2B5EF4-FFF2-40B4-BE49-F238E27FC236}">
                <a16:creationId xmlns:a16="http://schemas.microsoft.com/office/drawing/2014/main" id="{0378E49C-FACB-C732-09C3-F25C0B7D1B9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70275" y="4221163"/>
            <a:ext cx="3889375" cy="2087562"/>
          </a:xfrm>
          <a:prstGeom prst="ellipse">
            <a:avLst/>
          </a:prstGeom>
          <a:solidFill>
            <a:srgbClr val="FF0000">
              <a:alpha val="25098"/>
            </a:srgbClr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3319" name="TextBox 6">
            <a:extLst>
              <a:ext uri="{FF2B5EF4-FFF2-40B4-BE49-F238E27FC236}">
                <a16:creationId xmlns:a16="http://schemas.microsoft.com/office/drawing/2014/main" id="{87A934DA-3784-9F18-FA09-D9E4FDB656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The five reactions catalyzed by the Pyruvate Dehydrogenase (PDH) Complex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 descr="figure_14_15a">
            <a:extLst>
              <a:ext uri="{FF2B5EF4-FFF2-40B4-BE49-F238E27FC236}">
                <a16:creationId xmlns:a16="http://schemas.microsoft.com/office/drawing/2014/main" id="{C39D0BB2-0873-3999-3F24-E36AE9B806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26000" y="1196975"/>
            <a:ext cx="4067175" cy="226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4339" name="Picture 2" descr="figure_14_15b">
            <a:extLst>
              <a:ext uri="{FF2B5EF4-FFF2-40B4-BE49-F238E27FC236}">
                <a16:creationId xmlns:a16="http://schemas.microsoft.com/office/drawing/2014/main" id="{7AD435FE-C3E6-602E-09DB-F2AB77B5DE8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681413"/>
            <a:ext cx="4052888" cy="21875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340" name="TextBox 6">
            <a:extLst>
              <a:ext uri="{FF2B5EF4-FFF2-40B4-BE49-F238E27FC236}">
                <a16:creationId xmlns:a16="http://schemas.microsoft.com/office/drawing/2014/main" id="{9A9A026D-66CB-1FE6-9C82-FF0CCBA14BE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1: Pyruvate decarboxylation by E1</a:t>
            </a:r>
          </a:p>
        </p:txBody>
      </p:sp>
      <p:pic>
        <p:nvPicPr>
          <p:cNvPr id="14341" name="Picture 1">
            <a:extLst>
              <a:ext uri="{FF2B5EF4-FFF2-40B4-BE49-F238E27FC236}">
                <a16:creationId xmlns:a16="http://schemas.microsoft.com/office/drawing/2014/main" id="{1A260F74-4A15-9697-C837-BE7797E1DA1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095500"/>
            <a:ext cx="4456112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342" name="Oval 7">
            <a:extLst>
              <a:ext uri="{FF2B5EF4-FFF2-40B4-BE49-F238E27FC236}">
                <a16:creationId xmlns:a16="http://schemas.microsoft.com/office/drawing/2014/main" id="{04D6E0DA-58B7-BC80-7FE0-605DEC02C424}"/>
              </a:ext>
            </a:extLst>
          </p:cNvPr>
          <p:cNvSpPr>
            <a:spLocks noChangeArrowheads="1"/>
          </p:cNvSpPr>
          <p:nvPr/>
        </p:nvSpPr>
        <p:spPr bwMode="auto">
          <a:xfrm>
            <a:off x="34925" y="1809750"/>
            <a:ext cx="2079625" cy="2085975"/>
          </a:xfrm>
          <a:prstGeom prst="ellipse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4343" name="TextBox 4">
            <a:extLst>
              <a:ext uri="{FF2B5EF4-FFF2-40B4-BE49-F238E27FC236}">
                <a16:creationId xmlns:a16="http://schemas.microsoft.com/office/drawing/2014/main" id="{D368ACFD-E124-0AC8-E9B5-7946527C01E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8313" y="5891213"/>
            <a:ext cx="8424862" cy="830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Decarboxylation releases a lot of free energy, driving the following endogonic reactions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extBox 1">
            <a:extLst>
              <a:ext uri="{FF2B5EF4-FFF2-40B4-BE49-F238E27FC236}">
                <a16:creationId xmlns:a16="http://schemas.microsoft.com/office/drawing/2014/main" id="{DE54FFA9-C0F5-6DAD-3F60-C718CFD494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58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Thiamine deficiency: Beriberi (</a:t>
            </a:r>
            <a:r>
              <a:rPr lang="zh-CN" altLang="en-US" sz="3200" b="1">
                <a:latin typeface="Times" panose="02020603050405020304" pitchFamily="18" charset="0"/>
                <a:ea typeface="宋体" panose="02010600030101010101" pitchFamily="2" charset="-122"/>
              </a:rPr>
              <a:t>不能不能</a:t>
            </a:r>
            <a:r>
              <a:rPr lang="en-US" altLang="zh-CN" sz="3200" b="1">
                <a:latin typeface="Times" panose="02020603050405020304" pitchFamily="18" charset="0"/>
                <a:ea typeface="宋体" panose="02010600030101010101" pitchFamily="2" charset="-122"/>
              </a:rPr>
              <a:t>)</a:t>
            </a:r>
            <a:endParaRPr lang="en-US" altLang="en-US" sz="3200" b="1">
              <a:latin typeface="Times" panose="02020603050405020304" pitchFamily="18" charset="0"/>
            </a:endParaRPr>
          </a:p>
        </p:txBody>
      </p:sp>
      <p:pic>
        <p:nvPicPr>
          <p:cNvPr id="16387" name="Picture 5">
            <a:extLst>
              <a:ext uri="{FF2B5EF4-FFF2-40B4-BE49-F238E27FC236}">
                <a16:creationId xmlns:a16="http://schemas.microsoft.com/office/drawing/2014/main" id="{FEF12E08-32B9-C42F-50A7-07C6146918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650" y="1773238"/>
            <a:ext cx="3168650" cy="3956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88" name="TextBox 6">
            <a:extLst>
              <a:ext uri="{FF2B5EF4-FFF2-40B4-BE49-F238E27FC236}">
                <a16:creationId xmlns:a16="http://schemas.microsoft.com/office/drawing/2014/main" id="{646F0D8C-8E26-059A-8F32-0F8D0B8823C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67175" y="2227263"/>
            <a:ext cx="4608513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Associated with polished rice(white rice) as major dietary food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r>
              <a:rPr lang="en-US" altLang="en-US">
                <a:latin typeface="Times" panose="02020603050405020304" pitchFamily="18" charset="0"/>
              </a:rPr>
              <a:t>Neurological and muscle disorders (the organs mostly dependent on oxidative metabolism)</a:t>
            </a: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10" name="Picture 2" descr="figure_16_04">
            <a:extLst>
              <a:ext uri="{FF2B5EF4-FFF2-40B4-BE49-F238E27FC236}">
                <a16:creationId xmlns:a16="http://schemas.microsoft.com/office/drawing/2014/main" id="{ECE638A0-E2BC-A460-0153-8000992DA7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3438" y="1700213"/>
            <a:ext cx="4433887" cy="41465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F85B23CC-F3C3-3BE0-B968-F15767F8C6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08850" y="1700213"/>
            <a:ext cx="1768475" cy="180022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pic>
        <p:nvPicPr>
          <p:cNvPr id="17412" name="Picture 6">
            <a:extLst>
              <a:ext uri="{FF2B5EF4-FFF2-40B4-BE49-F238E27FC236}">
                <a16:creationId xmlns:a16="http://schemas.microsoft.com/office/drawing/2014/main" id="{521454D1-1FC1-1C2F-0289-CA187A85F6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2419350"/>
            <a:ext cx="4456112" cy="3243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7413" name="Oval 7">
            <a:extLst>
              <a:ext uri="{FF2B5EF4-FFF2-40B4-BE49-F238E27FC236}">
                <a16:creationId xmlns:a16="http://schemas.microsoft.com/office/drawing/2014/main" id="{D8B082EB-4F0A-F3A3-4BB8-45B8982D01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0113" y="2492375"/>
            <a:ext cx="2951162" cy="1873250"/>
          </a:xfrm>
          <a:prstGeom prst="ellipse">
            <a:avLst/>
          </a:prstGeom>
          <a:solidFill>
            <a:srgbClr val="FF0000">
              <a:alpha val="30196"/>
            </a:srgbClr>
          </a:solidFill>
          <a:ln w="25400" algn="ctr">
            <a:solidFill>
              <a:srgbClr val="FF0000"/>
            </a:solidFill>
            <a:prstDash val="dash"/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endParaRPr lang="en-US" altLang="en-US">
              <a:latin typeface="Times" panose="02020603050405020304" pitchFamily="18" charset="0"/>
            </a:endParaRPr>
          </a:p>
        </p:txBody>
      </p:sp>
      <p:sp>
        <p:nvSpPr>
          <p:cNvPr id="17414" name="TextBox 8">
            <a:extLst>
              <a:ext uri="{FF2B5EF4-FFF2-40B4-BE49-F238E27FC236}">
                <a16:creationId xmlns:a16="http://schemas.microsoft.com/office/drawing/2014/main" id="{41FD18C4-0D0A-2A50-6E55-A962A62C751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260350"/>
            <a:ext cx="9144000" cy="1077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</a:pPr>
            <a:r>
              <a:rPr lang="en-US" altLang="en-US" sz="3200" b="1">
                <a:latin typeface="Times" panose="02020603050405020304" pitchFamily="18" charset="0"/>
              </a:rPr>
              <a:t>Step 2: Oxidation-Reduction and formation of Acyl-lipoate by E1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theme/theme1.xml><?xml version="1.0" encoding="utf-8"?>
<a:theme xmlns:a="http://schemas.openxmlformats.org/drawingml/2006/main" name="Blank Presentation">
  <a:themeElements>
    <a:clrScheme name="Blank Presentation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Blank Pre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altLang="en-US" sz="24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Times" panose="02020603050405020304" pitchFamily="18" charset="0"/>
          </a:defRPr>
        </a:defPPr>
      </a:lstStyle>
    </a:lnDef>
  </a:objectDefaults>
  <a:extraClrSchemeLst>
    <a:extraClrScheme>
      <a:clrScheme name="Blank Presentatio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lank Presentatio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713E39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BBAFAE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lank Presentatio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Blank Presentation 5">
    <a:dk1>
      <a:srgbClr val="000000"/>
    </a:dk1>
    <a:lt1>
      <a:srgbClr val="FFFFD9"/>
    </a:lt1>
    <a:dk2>
      <a:srgbClr val="000000"/>
    </a:dk2>
    <a:lt2>
      <a:srgbClr val="777777"/>
    </a:lt2>
    <a:accent1>
      <a:srgbClr val="FFFFF7"/>
    </a:accent1>
    <a:accent2>
      <a:srgbClr val="33CCCC"/>
    </a:accent2>
    <a:accent3>
      <a:srgbClr val="FFFFE9"/>
    </a:accent3>
    <a:accent4>
      <a:srgbClr val="000000"/>
    </a:accent4>
    <a:accent5>
      <a:srgbClr val="FFFFFA"/>
    </a:accent5>
    <a:accent6>
      <a:srgbClr val="2DB9B9"/>
    </a:accent6>
    <a:hlink>
      <a:srgbClr val="FF5050"/>
    </a:hlink>
    <a:folHlink>
      <a:srgbClr val="FF990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929</Words>
  <Application>Microsoft Office PowerPoint</Application>
  <PresentationFormat>全屏显示(4:3)</PresentationFormat>
  <Paragraphs>172</Paragraphs>
  <Slides>40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46" baseType="lpstr">
      <vt:lpstr>Times</vt:lpstr>
      <vt:lpstr>Arial</vt:lpstr>
      <vt:lpstr>宋体</vt:lpstr>
      <vt:lpstr>Wingdings</vt:lpstr>
      <vt:lpstr>Times New Roman</vt:lpstr>
      <vt:lpstr>Blank Presentation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Calcium signal in oxidative metabolism: amplitude vs frequency</vt:lpstr>
      <vt:lpstr>PowerPoint 演示文稿</vt:lpstr>
    </vt:vector>
  </TitlesOfParts>
  <Manager>Sumanas, Inc.</Manager>
  <Company>W. H. Freeman &amp; Company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Lehninger Principles of Biochemistry</dc:title>
  <dc:subject/>
  <dc:creator>Nelson and Cox</dc:creator>
  <cp:keywords/>
  <dc:description/>
  <cp:lastModifiedBy>Xiao-Wei Xiao-Wei</cp:lastModifiedBy>
  <cp:revision>179</cp:revision>
  <dcterms:created xsi:type="dcterms:W3CDTF">2002-12-24T01:08:46Z</dcterms:created>
  <dcterms:modified xsi:type="dcterms:W3CDTF">2023-05-08T10:28:30Z</dcterms:modified>
  <cp:category/>
</cp:coreProperties>
</file>